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59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</p:sldIdLst>
  <p:sldSz cx="9144000" cy="5143500" type="screen16x9"/>
  <p:notesSz cx="6858000" cy="9144000"/>
  <p:embeddedFontLst>
    <p:embeddedFont>
      <p:font typeface="PT Sans Narrow" panose="020B0506020203020204" pitchFamily="34" charset="77"/>
      <p:regular r:id="rId20"/>
      <p:bold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/>
    <p:restoredTop sz="94694"/>
  </p:normalViewPr>
  <p:slideViewPr>
    <p:cSldViewPr snapToGrid="0" snapToObjects="1">
      <p:cViewPr varScale="1">
        <p:scale>
          <a:sx n="161" d="100"/>
          <a:sy n="161" d="100"/>
        </p:scale>
        <p:origin x="77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5e43782229_0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5e43782229_0_1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5e43782229_0_1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5e43782229_0_1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5e43782229_0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5e43782229_0_3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5e43782229_0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5e43782229_0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5e43782229_0_2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5e43782229_0_2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5dcfe8e019_0_2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5dcfe8e019_0_2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5dd35e2f46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5dd35e2f46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4328b72fe0_0_2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4328b72fe0_0_2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5dcfe8e01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5dcfe8e01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5e42b1c99a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5e42b1c99a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5e42b1c99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5e42b1c99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5e42b1c99a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5e42b1c99a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5e42b1c99a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5e42b1c99a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5e42b1c99a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5e42b1c99a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5e42b1c99a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5e42b1c99a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5e42b1c99a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5e42b1c99a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63750" y="462654"/>
            <a:ext cx="9016500" cy="93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FF0000"/>
                </a:solidFill>
              </a:rPr>
              <a:t>Position-Time Graphs</a:t>
            </a:r>
            <a:endParaRPr b="1">
              <a:solidFill>
                <a:srgbClr val="FF0000"/>
              </a:solidFill>
            </a:endParaRPr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548850" y="2377079"/>
            <a:ext cx="8046300" cy="104649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434343"/>
                </a:solidFill>
              </a:rPr>
              <a:t>from the</a:t>
            </a:r>
            <a:endParaRPr sz="1800" dirty="0">
              <a:solidFill>
                <a:srgbClr val="434343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FF0000"/>
                </a:solidFill>
              </a:rPr>
              <a:t>Kinematics Section</a:t>
            </a:r>
            <a:endParaRPr sz="3600" b="1" dirty="0">
              <a:solidFill>
                <a:srgbClr val="FF0000"/>
              </a:solidFill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18200" y="3930400"/>
            <a:ext cx="1107600" cy="11076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68550" y="1300979"/>
            <a:ext cx="9016500" cy="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>
                <a:solidFill>
                  <a:srgbClr val="FF0000"/>
                </a:solidFill>
              </a:rPr>
              <a:t>Changing Velocity Motion</a:t>
            </a:r>
            <a:endParaRPr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2"/>
          <p:cNvSpPr txBox="1">
            <a:spLocks noGrp="1"/>
          </p:cNvSpPr>
          <p:nvPr>
            <p:ph type="title"/>
          </p:nvPr>
        </p:nvSpPr>
        <p:spPr>
          <a:xfrm>
            <a:off x="19800" y="68425"/>
            <a:ext cx="6892200" cy="76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>
                <a:solidFill>
                  <a:srgbClr val="FF0000"/>
                </a:solidFill>
              </a:rPr>
              <a:t>Four Changing Speed Graphs</a:t>
            </a:r>
            <a:endParaRPr sz="3600" b="1">
              <a:solidFill>
                <a:srgbClr val="FF0000"/>
              </a:solidFill>
            </a:endParaRPr>
          </a:p>
        </p:txBody>
      </p:sp>
      <p:sp>
        <p:nvSpPr>
          <p:cNvPr id="166" name="Google Shape;166;p22"/>
          <p:cNvSpPr txBox="1"/>
          <p:nvPr/>
        </p:nvSpPr>
        <p:spPr>
          <a:xfrm>
            <a:off x="8108100" y="0"/>
            <a:ext cx="959700" cy="3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>
                <a:latin typeface="PT Sans Narrow"/>
                <a:ea typeface="PT Sans Narrow"/>
                <a:cs typeface="PT Sans Narrow"/>
                <a:sym typeface="PT Sans Narrow"/>
              </a:rPr>
              <a:t>Slide 10</a:t>
            </a:r>
            <a:endParaRPr sz="1800" i="1"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sp>
        <p:nvSpPr>
          <p:cNvPr id="167" name="Google Shape;167;p22"/>
          <p:cNvSpPr txBox="1">
            <a:spLocks noGrp="1"/>
          </p:cNvSpPr>
          <p:nvPr>
            <p:ph type="body" idx="1"/>
          </p:nvPr>
        </p:nvSpPr>
        <p:spPr>
          <a:xfrm>
            <a:off x="420650" y="1037725"/>
            <a:ext cx="3155100" cy="70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Moving in + Dir’n</a:t>
            </a:r>
            <a:endParaRPr sz="2400" b="1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22"/>
          <p:cNvSpPr txBox="1">
            <a:spLocks noGrp="1"/>
          </p:cNvSpPr>
          <p:nvPr>
            <p:ph type="body" idx="1"/>
          </p:nvPr>
        </p:nvSpPr>
        <p:spPr>
          <a:xfrm>
            <a:off x="5658550" y="1037725"/>
            <a:ext cx="3155100" cy="70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Moving in - Dir’n</a:t>
            </a:r>
            <a:endParaRPr sz="2400" b="1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endParaRPr sz="2400" b="1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9" name="Google Shape;16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376" y="1672350"/>
            <a:ext cx="3715748" cy="2914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63900" y="1743200"/>
            <a:ext cx="3619211" cy="2799525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2"/>
          <p:cNvSpPr txBox="1"/>
          <p:nvPr/>
        </p:nvSpPr>
        <p:spPr>
          <a:xfrm>
            <a:off x="1457725" y="1799500"/>
            <a:ext cx="504600" cy="50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rgbClr val="FF0000"/>
                </a:solidFill>
              </a:rPr>
              <a:t>1</a:t>
            </a:r>
            <a:endParaRPr sz="2400" b="1">
              <a:solidFill>
                <a:srgbClr val="FF0000"/>
              </a:solidFill>
            </a:endParaRPr>
          </a:p>
        </p:txBody>
      </p:sp>
      <p:sp>
        <p:nvSpPr>
          <p:cNvPr id="172" name="Google Shape;172;p22"/>
          <p:cNvSpPr txBox="1"/>
          <p:nvPr/>
        </p:nvSpPr>
        <p:spPr>
          <a:xfrm>
            <a:off x="2348950" y="3409125"/>
            <a:ext cx="504600" cy="50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rgbClr val="FF0000"/>
                </a:solidFill>
              </a:rPr>
              <a:t>2</a:t>
            </a:r>
            <a:endParaRPr sz="2400" b="1">
              <a:solidFill>
                <a:srgbClr val="FF0000"/>
              </a:solidFill>
            </a:endParaRPr>
          </a:p>
        </p:txBody>
      </p:sp>
      <p:sp>
        <p:nvSpPr>
          <p:cNvPr id="173" name="Google Shape;173;p22"/>
          <p:cNvSpPr txBox="1"/>
          <p:nvPr/>
        </p:nvSpPr>
        <p:spPr>
          <a:xfrm>
            <a:off x="7542025" y="2052825"/>
            <a:ext cx="504600" cy="50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rgbClr val="FF0000"/>
                </a:solidFill>
              </a:rPr>
              <a:t>3</a:t>
            </a:r>
            <a:endParaRPr sz="2400" b="1">
              <a:solidFill>
                <a:srgbClr val="FF0000"/>
              </a:solidFill>
            </a:endParaRPr>
          </a:p>
        </p:txBody>
      </p:sp>
      <p:sp>
        <p:nvSpPr>
          <p:cNvPr id="174" name="Google Shape;174;p22"/>
          <p:cNvSpPr txBox="1"/>
          <p:nvPr/>
        </p:nvSpPr>
        <p:spPr>
          <a:xfrm>
            <a:off x="6781800" y="3234800"/>
            <a:ext cx="504600" cy="50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rgbClr val="FF0000"/>
                </a:solidFill>
              </a:rPr>
              <a:t>4</a:t>
            </a:r>
            <a:endParaRPr sz="2400" b="1">
              <a:solidFill>
                <a:srgbClr val="FF0000"/>
              </a:solidFill>
            </a:endParaRPr>
          </a:p>
        </p:txBody>
      </p:sp>
      <p:sp>
        <p:nvSpPr>
          <p:cNvPr id="175" name="Google Shape;175;p22"/>
          <p:cNvSpPr txBox="1"/>
          <p:nvPr/>
        </p:nvSpPr>
        <p:spPr>
          <a:xfrm>
            <a:off x="3987625" y="1574700"/>
            <a:ext cx="1529100" cy="2691300"/>
          </a:xfrm>
          <a:prstGeom prst="rect">
            <a:avLst/>
          </a:prstGeom>
          <a:solidFill>
            <a:srgbClr val="EFEFEF"/>
          </a:solidFill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solidFill>
                <a:srgbClr val="FF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FF0000"/>
                </a:solidFill>
              </a:rPr>
              <a:t>Slowing Down:</a:t>
            </a:r>
            <a:endParaRPr sz="1800" b="1" dirty="0">
              <a:solidFill>
                <a:srgbClr val="FF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FF0000"/>
                </a:solidFill>
              </a:rPr>
              <a:t>1, 4</a:t>
            </a:r>
            <a:endParaRPr sz="1800" b="1" dirty="0">
              <a:solidFill>
                <a:srgbClr val="FF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rgbClr val="FF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rgbClr val="FF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FF0000"/>
                </a:solidFill>
              </a:rPr>
              <a:t>Speeding Up:</a:t>
            </a:r>
            <a:endParaRPr sz="1800" b="1" dirty="0">
              <a:solidFill>
                <a:srgbClr val="FF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FF0000"/>
                </a:solidFill>
              </a:rPr>
              <a:t>2, 3</a:t>
            </a:r>
            <a:endParaRPr sz="1800" b="1" dirty="0">
              <a:solidFill>
                <a:srgbClr val="FF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3"/>
          <p:cNvSpPr txBox="1">
            <a:spLocks noGrp="1"/>
          </p:cNvSpPr>
          <p:nvPr>
            <p:ph type="title"/>
          </p:nvPr>
        </p:nvSpPr>
        <p:spPr>
          <a:xfrm>
            <a:off x="19800" y="-7775"/>
            <a:ext cx="6892200" cy="76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>
                <a:solidFill>
                  <a:srgbClr val="FF0000"/>
                </a:solidFill>
              </a:rPr>
              <a:t>Your Turn to Practice</a:t>
            </a:r>
            <a:endParaRPr sz="3600" b="1">
              <a:solidFill>
                <a:srgbClr val="FF0000"/>
              </a:solidFill>
            </a:endParaRPr>
          </a:p>
        </p:txBody>
      </p:sp>
      <p:sp>
        <p:nvSpPr>
          <p:cNvPr id="181" name="Google Shape;181;p23"/>
          <p:cNvSpPr txBox="1"/>
          <p:nvPr/>
        </p:nvSpPr>
        <p:spPr>
          <a:xfrm>
            <a:off x="8108100" y="0"/>
            <a:ext cx="959700" cy="3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>
                <a:latin typeface="PT Sans Narrow"/>
                <a:ea typeface="PT Sans Narrow"/>
                <a:cs typeface="PT Sans Narrow"/>
                <a:sym typeface="PT Sans Narrow"/>
              </a:rPr>
              <a:t>Slide 11</a:t>
            </a:r>
            <a:endParaRPr sz="1800" i="1"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sp>
        <p:nvSpPr>
          <p:cNvPr id="182" name="Google Shape;182;p23"/>
          <p:cNvSpPr txBox="1">
            <a:spLocks noGrp="1"/>
          </p:cNvSpPr>
          <p:nvPr>
            <p:ph type="body" idx="1"/>
          </p:nvPr>
        </p:nvSpPr>
        <p:spPr>
          <a:xfrm>
            <a:off x="51375" y="695125"/>
            <a:ext cx="8939100" cy="8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</a:pPr>
            <a:r>
              <a:rPr lang="en" sz="2000"/>
              <a:t>Here are four dot diagrams and four p-t graphs. Match the diagrams to the corresponding graphs. Arrows represent the direction the object is moving.</a:t>
            </a:r>
            <a:endParaRPr sz="2000"/>
          </a:p>
        </p:txBody>
      </p:sp>
      <p:sp>
        <p:nvSpPr>
          <p:cNvPr id="183" name="Google Shape;183;p23"/>
          <p:cNvSpPr txBox="1">
            <a:spLocks noGrp="1"/>
          </p:cNvSpPr>
          <p:nvPr>
            <p:ph type="body" idx="1"/>
          </p:nvPr>
        </p:nvSpPr>
        <p:spPr>
          <a:xfrm>
            <a:off x="51375" y="4118950"/>
            <a:ext cx="8809200" cy="102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FF0000"/>
                </a:solidFill>
              </a:rPr>
              <a:t>Answers:</a:t>
            </a:r>
            <a:r>
              <a:rPr lang="en" sz="2000" dirty="0"/>
              <a:t>   Diagram A: Graph 3	          Diagram B: Graph 1</a:t>
            </a:r>
            <a:endParaRPr sz="2000" dirty="0"/>
          </a:p>
          <a:p>
            <a:pPr marL="0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None/>
            </a:pPr>
            <a:endParaRPr sz="600" dirty="0"/>
          </a:p>
          <a:p>
            <a:pPr marL="0" lvl="0" indent="0" algn="l" rtl="0">
              <a:lnSpc>
                <a:spcPct val="114000"/>
              </a:lnSpc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 dirty="0"/>
              <a:t>                   Diagram C: Graph 2	          Diagram D: Graph 4</a:t>
            </a:r>
            <a:endParaRPr sz="2000" dirty="0"/>
          </a:p>
        </p:txBody>
      </p:sp>
      <p:pic>
        <p:nvPicPr>
          <p:cNvPr id="7" name="Picture 6" descr="A red line with a number on it&#10;&#10;Description automatically generated">
            <a:extLst>
              <a:ext uri="{FF2B5EF4-FFF2-40B4-BE49-F238E27FC236}">
                <a16:creationId xmlns:a16="http://schemas.microsoft.com/office/drawing/2014/main" id="{699B41CF-08BE-E348-B4B9-A8DBA15DE1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5900" y="2857587"/>
            <a:ext cx="2351705" cy="1370994"/>
          </a:xfrm>
          <a:prstGeom prst="rect">
            <a:avLst/>
          </a:prstGeom>
        </p:spPr>
      </p:pic>
      <p:pic>
        <p:nvPicPr>
          <p:cNvPr id="3" name="Picture 2" descr="A red line with a number on it&#10;&#10;Description automatically generated">
            <a:extLst>
              <a:ext uri="{FF2B5EF4-FFF2-40B4-BE49-F238E27FC236}">
                <a16:creationId xmlns:a16="http://schemas.microsoft.com/office/drawing/2014/main" id="{A6B309D7-EB3F-D849-8BB2-5EE0151736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8648" y="1582785"/>
            <a:ext cx="2351704" cy="1368449"/>
          </a:xfrm>
          <a:prstGeom prst="rect">
            <a:avLst/>
          </a:prstGeom>
        </p:spPr>
      </p:pic>
      <p:pic>
        <p:nvPicPr>
          <p:cNvPr id="26" name="Picture 25" descr="A red line with numbers&#10;&#10;Description automatically generated">
            <a:extLst>
              <a:ext uri="{FF2B5EF4-FFF2-40B4-BE49-F238E27FC236}">
                <a16:creationId xmlns:a16="http://schemas.microsoft.com/office/drawing/2014/main" id="{7F3BF624-B64B-8F4C-8316-485743236E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8184" y="2908107"/>
            <a:ext cx="2351705" cy="1291427"/>
          </a:xfrm>
          <a:prstGeom prst="rect">
            <a:avLst/>
          </a:prstGeom>
        </p:spPr>
      </p:pic>
      <p:pic>
        <p:nvPicPr>
          <p:cNvPr id="5" name="Picture 4" descr="A red line with a curved line&#10;&#10;Description automatically generated">
            <a:extLst>
              <a:ext uri="{FF2B5EF4-FFF2-40B4-BE49-F238E27FC236}">
                <a16:creationId xmlns:a16="http://schemas.microsoft.com/office/drawing/2014/main" id="{21A2529E-5E33-C44D-AE48-687C587E89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1848" y="1578238"/>
            <a:ext cx="2535408" cy="1380988"/>
          </a:xfrm>
          <a:prstGeom prst="rect">
            <a:avLst/>
          </a:prstGeom>
        </p:spPr>
      </p:pic>
      <p:pic>
        <p:nvPicPr>
          <p:cNvPr id="11" name="Picture 10" descr="A diagram of red dots and arrows&#10;&#10;Description automatically generated">
            <a:extLst>
              <a:ext uri="{FF2B5EF4-FFF2-40B4-BE49-F238E27FC236}">
                <a16:creationId xmlns:a16="http://schemas.microsoft.com/office/drawing/2014/main" id="{B8631B3C-3008-CC43-BC0A-8C7410F065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2856" y="1709222"/>
            <a:ext cx="2448815" cy="22861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4"/>
          <p:cNvSpPr txBox="1">
            <a:spLocks noGrp="1"/>
          </p:cNvSpPr>
          <p:nvPr>
            <p:ph type="title"/>
          </p:nvPr>
        </p:nvSpPr>
        <p:spPr>
          <a:xfrm>
            <a:off x="19800" y="68425"/>
            <a:ext cx="6892200" cy="76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>
                <a:solidFill>
                  <a:srgbClr val="FF0000"/>
                </a:solidFill>
              </a:rPr>
              <a:t>Multi-Stage Motions</a:t>
            </a:r>
            <a:endParaRPr sz="3600" b="1">
              <a:solidFill>
                <a:srgbClr val="FF0000"/>
              </a:solidFill>
            </a:endParaRPr>
          </a:p>
        </p:txBody>
      </p:sp>
      <p:sp>
        <p:nvSpPr>
          <p:cNvPr id="200" name="Google Shape;200;p24"/>
          <p:cNvSpPr txBox="1"/>
          <p:nvPr/>
        </p:nvSpPr>
        <p:spPr>
          <a:xfrm>
            <a:off x="8108100" y="0"/>
            <a:ext cx="959700" cy="3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>
                <a:latin typeface="PT Sans Narrow"/>
                <a:ea typeface="PT Sans Narrow"/>
                <a:cs typeface="PT Sans Narrow"/>
                <a:sym typeface="PT Sans Narrow"/>
              </a:rPr>
              <a:t>Slide 12</a:t>
            </a:r>
            <a:endParaRPr sz="1800" i="1"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sp>
        <p:nvSpPr>
          <p:cNvPr id="201" name="Google Shape;201;p24"/>
          <p:cNvSpPr txBox="1">
            <a:spLocks noGrp="1"/>
          </p:cNvSpPr>
          <p:nvPr>
            <p:ph type="body" idx="1"/>
          </p:nvPr>
        </p:nvSpPr>
        <p:spPr>
          <a:xfrm>
            <a:off x="51375" y="695125"/>
            <a:ext cx="7247922" cy="144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</a:pPr>
            <a:r>
              <a:rPr lang="en" sz="2400" dirty="0"/>
              <a:t>The motion of an object is not always that simple. Sometimes, the motion includes several stages, like the following ...</a:t>
            </a:r>
            <a:endParaRPr sz="2400" dirty="0"/>
          </a:p>
        </p:txBody>
      </p:sp>
      <p:sp>
        <p:nvSpPr>
          <p:cNvPr id="202" name="Google Shape;202;p24"/>
          <p:cNvSpPr txBox="1">
            <a:spLocks noGrp="1"/>
          </p:cNvSpPr>
          <p:nvPr>
            <p:ph type="body" idx="1"/>
          </p:nvPr>
        </p:nvSpPr>
        <p:spPr>
          <a:xfrm>
            <a:off x="51375" y="3661750"/>
            <a:ext cx="6717900" cy="144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>
                <a:solidFill>
                  <a:srgbClr val="FF0000"/>
                </a:solidFill>
              </a:rPr>
              <a:t>Stage A</a:t>
            </a:r>
            <a:r>
              <a:rPr lang="en" sz="2400" dirty="0"/>
              <a:t>: Moving in + </a:t>
            </a:r>
            <a:r>
              <a:rPr lang="en" sz="2400" dirty="0" err="1"/>
              <a:t>dir’n</a:t>
            </a:r>
            <a:r>
              <a:rPr lang="en" sz="2400" dirty="0"/>
              <a:t>; speeding up.</a:t>
            </a:r>
            <a:endParaRPr sz="2400" dirty="0"/>
          </a:p>
          <a:p>
            <a:pPr marL="0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2400" b="1" dirty="0">
                <a:solidFill>
                  <a:srgbClr val="FF0000"/>
                </a:solidFill>
              </a:rPr>
              <a:t>Stage B</a:t>
            </a:r>
            <a:r>
              <a:rPr lang="en" sz="2400" dirty="0"/>
              <a:t>: Moving in + </a:t>
            </a:r>
            <a:r>
              <a:rPr lang="en" sz="2400" dirty="0" err="1"/>
              <a:t>dir’n</a:t>
            </a:r>
            <a:r>
              <a:rPr lang="en" sz="2400" dirty="0"/>
              <a:t>; slowing down.</a:t>
            </a:r>
            <a:endParaRPr sz="2400" dirty="0"/>
          </a:p>
          <a:p>
            <a:pPr marL="0" lvl="0" indent="0" algn="l" rtl="0">
              <a:lnSpc>
                <a:spcPct val="114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2400" b="1" dirty="0">
                <a:solidFill>
                  <a:srgbClr val="FF0000"/>
                </a:solidFill>
              </a:rPr>
              <a:t>Stage C</a:t>
            </a:r>
            <a:r>
              <a:rPr lang="en" sz="2400" dirty="0"/>
              <a:t>: Not moving; at rest.</a:t>
            </a:r>
            <a:endParaRPr sz="2400" dirty="0"/>
          </a:p>
        </p:txBody>
      </p:sp>
      <p:pic>
        <p:nvPicPr>
          <p:cNvPr id="3" name="Picture 2" descr="A diagram of a curve&#10;&#10;Description automatically generated">
            <a:extLst>
              <a:ext uri="{FF2B5EF4-FFF2-40B4-BE49-F238E27FC236}">
                <a16:creationId xmlns:a16="http://schemas.microsoft.com/office/drawing/2014/main" id="{13FD1EAF-6BC1-B641-AC9D-388850B6E3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692" y="2079838"/>
            <a:ext cx="4350300" cy="15607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5"/>
          <p:cNvSpPr txBox="1">
            <a:spLocks noGrp="1"/>
          </p:cNvSpPr>
          <p:nvPr>
            <p:ph type="title"/>
          </p:nvPr>
        </p:nvSpPr>
        <p:spPr>
          <a:xfrm>
            <a:off x="19800" y="68425"/>
            <a:ext cx="6892200" cy="76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>
                <a:solidFill>
                  <a:srgbClr val="FF0000"/>
                </a:solidFill>
              </a:rPr>
              <a:t>Your Turn to Practice</a:t>
            </a:r>
            <a:endParaRPr sz="3600" b="1">
              <a:solidFill>
                <a:srgbClr val="FF0000"/>
              </a:solidFill>
            </a:endParaRPr>
          </a:p>
        </p:txBody>
      </p:sp>
      <p:sp>
        <p:nvSpPr>
          <p:cNvPr id="209" name="Google Shape;209;p25"/>
          <p:cNvSpPr txBox="1"/>
          <p:nvPr/>
        </p:nvSpPr>
        <p:spPr>
          <a:xfrm>
            <a:off x="8108100" y="0"/>
            <a:ext cx="959700" cy="3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>
                <a:latin typeface="PT Sans Narrow"/>
                <a:ea typeface="PT Sans Narrow"/>
                <a:cs typeface="PT Sans Narrow"/>
                <a:sym typeface="PT Sans Narrow"/>
              </a:rPr>
              <a:t>Slide 13</a:t>
            </a:r>
            <a:endParaRPr sz="1800" i="1"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sp>
        <p:nvSpPr>
          <p:cNvPr id="210" name="Google Shape;210;p25"/>
          <p:cNvSpPr txBox="1">
            <a:spLocks noGrp="1"/>
          </p:cNvSpPr>
          <p:nvPr>
            <p:ph type="body" idx="1"/>
          </p:nvPr>
        </p:nvSpPr>
        <p:spPr>
          <a:xfrm>
            <a:off x="51375" y="695125"/>
            <a:ext cx="7756806" cy="53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</a:pPr>
            <a:r>
              <a:rPr lang="en" sz="2400" dirty="0"/>
              <a:t>Describe the two-stage motion of the objects.</a:t>
            </a:r>
            <a:endParaRPr sz="2400" dirty="0"/>
          </a:p>
        </p:txBody>
      </p:sp>
      <p:sp>
        <p:nvSpPr>
          <p:cNvPr id="212" name="Google Shape;212;p25"/>
          <p:cNvSpPr txBox="1"/>
          <p:nvPr/>
        </p:nvSpPr>
        <p:spPr>
          <a:xfrm>
            <a:off x="122275" y="3577850"/>
            <a:ext cx="3734834" cy="15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FF0000"/>
                </a:solidFill>
              </a:rPr>
              <a:t>Stage A</a:t>
            </a:r>
            <a:r>
              <a:rPr lang="en" sz="1800" dirty="0">
                <a:solidFill>
                  <a:srgbClr val="434343"/>
                </a:solidFill>
              </a:rPr>
              <a:t>:  Moves in + direction while slowing down.</a:t>
            </a:r>
            <a:endParaRPr sz="1800" dirty="0">
              <a:solidFill>
                <a:srgbClr val="434343"/>
              </a:solidFill>
            </a:endParaRPr>
          </a:p>
          <a:p>
            <a:pPr marL="0" lvl="0" indent="0" algn="l" rtl="0">
              <a:lnSpc>
                <a:spcPct val="114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1800" b="1" dirty="0">
                <a:solidFill>
                  <a:srgbClr val="FF0000"/>
                </a:solidFill>
              </a:rPr>
              <a:t>Stage B</a:t>
            </a:r>
            <a:r>
              <a:rPr lang="en" sz="1800" dirty="0">
                <a:solidFill>
                  <a:srgbClr val="434343"/>
                </a:solidFill>
              </a:rPr>
              <a:t>:  Continues in the same + direction at a constant speed.</a:t>
            </a:r>
            <a:endParaRPr sz="1800" dirty="0">
              <a:solidFill>
                <a:srgbClr val="434343"/>
              </a:solidFill>
            </a:endParaRPr>
          </a:p>
        </p:txBody>
      </p:sp>
      <p:sp>
        <p:nvSpPr>
          <p:cNvPr id="213" name="Google Shape;213;p25"/>
          <p:cNvSpPr txBox="1"/>
          <p:nvPr/>
        </p:nvSpPr>
        <p:spPr>
          <a:xfrm>
            <a:off x="278200" y="1265725"/>
            <a:ext cx="2832300" cy="54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</a:pPr>
            <a:r>
              <a:rPr lang="en" sz="2400" b="1">
                <a:solidFill>
                  <a:srgbClr val="FF0000"/>
                </a:solidFill>
              </a:rPr>
              <a:t>Example A</a:t>
            </a:r>
            <a:endParaRPr sz="2400" b="1">
              <a:solidFill>
                <a:srgbClr val="FF0000"/>
              </a:solidFill>
            </a:endParaRPr>
          </a:p>
        </p:txBody>
      </p:sp>
      <p:sp>
        <p:nvSpPr>
          <p:cNvPr id="214" name="Google Shape;214;p25"/>
          <p:cNvSpPr txBox="1"/>
          <p:nvPr/>
        </p:nvSpPr>
        <p:spPr>
          <a:xfrm>
            <a:off x="4352637" y="1265725"/>
            <a:ext cx="2832300" cy="54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</a:pPr>
            <a:r>
              <a:rPr lang="en" sz="2400" b="1">
                <a:solidFill>
                  <a:srgbClr val="FF0000"/>
                </a:solidFill>
              </a:rPr>
              <a:t>Example B</a:t>
            </a:r>
            <a:endParaRPr sz="2400" b="1">
              <a:solidFill>
                <a:srgbClr val="FF0000"/>
              </a:solidFill>
            </a:endParaRPr>
          </a:p>
        </p:txBody>
      </p:sp>
      <p:sp>
        <p:nvSpPr>
          <p:cNvPr id="215" name="Google Shape;215;p25"/>
          <p:cNvSpPr txBox="1"/>
          <p:nvPr/>
        </p:nvSpPr>
        <p:spPr>
          <a:xfrm>
            <a:off x="4311887" y="3577850"/>
            <a:ext cx="3734834" cy="15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FF0000"/>
                </a:solidFill>
              </a:rPr>
              <a:t>Stage A</a:t>
            </a:r>
            <a:r>
              <a:rPr lang="en" sz="1800" dirty="0">
                <a:solidFill>
                  <a:srgbClr val="434343"/>
                </a:solidFill>
              </a:rPr>
              <a:t>:  Moves in the + direction and slows down, then ...</a:t>
            </a:r>
            <a:endParaRPr sz="1800" dirty="0">
              <a:solidFill>
                <a:srgbClr val="434343"/>
              </a:solidFill>
            </a:endParaRPr>
          </a:p>
          <a:p>
            <a:pPr marL="0" lvl="0" indent="0" algn="l" rtl="0">
              <a:lnSpc>
                <a:spcPct val="114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1800" b="1" dirty="0">
                <a:solidFill>
                  <a:srgbClr val="FF0000"/>
                </a:solidFill>
              </a:rPr>
              <a:t>Stage B</a:t>
            </a:r>
            <a:r>
              <a:rPr lang="en" sz="1800" dirty="0">
                <a:solidFill>
                  <a:srgbClr val="434343"/>
                </a:solidFill>
              </a:rPr>
              <a:t>:  Reverses </a:t>
            </a:r>
            <a:r>
              <a:rPr lang="en" sz="1800" dirty="0" err="1">
                <a:solidFill>
                  <a:srgbClr val="434343"/>
                </a:solidFill>
              </a:rPr>
              <a:t>dir’ns</a:t>
            </a:r>
            <a:r>
              <a:rPr lang="en" sz="1800" dirty="0">
                <a:solidFill>
                  <a:srgbClr val="434343"/>
                </a:solidFill>
              </a:rPr>
              <a:t> and moves in - </a:t>
            </a:r>
            <a:r>
              <a:rPr lang="en" sz="1800" dirty="0" err="1">
                <a:solidFill>
                  <a:srgbClr val="434343"/>
                </a:solidFill>
              </a:rPr>
              <a:t>dir’n</a:t>
            </a:r>
            <a:r>
              <a:rPr lang="en" sz="1800" dirty="0">
                <a:solidFill>
                  <a:srgbClr val="434343"/>
                </a:solidFill>
              </a:rPr>
              <a:t> and speeds up.</a:t>
            </a:r>
            <a:endParaRPr sz="1800" dirty="0">
              <a:solidFill>
                <a:srgbClr val="434343"/>
              </a:solidFill>
            </a:endParaRPr>
          </a:p>
        </p:txBody>
      </p:sp>
      <p:pic>
        <p:nvPicPr>
          <p:cNvPr id="3" name="Picture 2" descr="A diagram of a line&#10;&#10;Description automatically generated">
            <a:extLst>
              <a:ext uri="{FF2B5EF4-FFF2-40B4-BE49-F238E27FC236}">
                <a16:creationId xmlns:a16="http://schemas.microsoft.com/office/drawing/2014/main" id="{893D77D9-F2F1-224D-90E9-15D7DACAA7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407" y="1794433"/>
            <a:ext cx="2832301" cy="1760457"/>
          </a:xfrm>
          <a:prstGeom prst="rect">
            <a:avLst/>
          </a:prstGeom>
        </p:spPr>
      </p:pic>
      <p:pic>
        <p:nvPicPr>
          <p:cNvPr id="5" name="Picture 4" descr="A diagram of a curve&#10;&#10;Description automatically generated">
            <a:extLst>
              <a:ext uri="{FF2B5EF4-FFF2-40B4-BE49-F238E27FC236}">
                <a16:creationId xmlns:a16="http://schemas.microsoft.com/office/drawing/2014/main" id="{77DC0CFB-1F59-AF44-A03C-A6DF6D3FEC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6398" y="1789349"/>
            <a:ext cx="2832302" cy="1788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6"/>
          <p:cNvSpPr txBox="1">
            <a:spLocks noGrp="1"/>
          </p:cNvSpPr>
          <p:nvPr>
            <p:ph type="title"/>
          </p:nvPr>
        </p:nvSpPr>
        <p:spPr>
          <a:xfrm>
            <a:off x="0" y="68425"/>
            <a:ext cx="6892200" cy="76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>
                <a:solidFill>
                  <a:srgbClr val="FF0000"/>
                </a:solidFill>
              </a:rPr>
              <a:t>Direction of v and a</a:t>
            </a:r>
            <a:endParaRPr sz="3600" b="1">
              <a:solidFill>
                <a:srgbClr val="FF0000"/>
              </a:solidFill>
            </a:endParaRPr>
          </a:p>
        </p:txBody>
      </p:sp>
      <p:sp>
        <p:nvSpPr>
          <p:cNvPr id="222" name="Google Shape;222;p26"/>
          <p:cNvSpPr txBox="1"/>
          <p:nvPr/>
        </p:nvSpPr>
        <p:spPr>
          <a:xfrm>
            <a:off x="8108100" y="0"/>
            <a:ext cx="959700" cy="3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>
                <a:latin typeface="PT Sans Narrow"/>
                <a:ea typeface="PT Sans Narrow"/>
                <a:cs typeface="PT Sans Narrow"/>
                <a:sym typeface="PT Sans Narrow"/>
              </a:rPr>
              <a:t>Slide 14</a:t>
            </a:r>
            <a:endParaRPr sz="1800" i="1"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sp>
        <p:nvSpPr>
          <p:cNvPr id="223" name="Google Shape;223;p26"/>
          <p:cNvSpPr txBox="1">
            <a:spLocks noGrp="1"/>
          </p:cNvSpPr>
          <p:nvPr>
            <p:ph type="body" idx="1"/>
          </p:nvPr>
        </p:nvSpPr>
        <p:spPr>
          <a:xfrm>
            <a:off x="-83806" y="809125"/>
            <a:ext cx="2926200" cy="70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Moving in + </a:t>
            </a:r>
            <a:r>
              <a:rPr lang="en" sz="2400" b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Dir’n</a:t>
            </a:r>
            <a:endParaRPr sz="2400" b="1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26"/>
          <p:cNvSpPr txBox="1">
            <a:spLocks noGrp="1"/>
          </p:cNvSpPr>
          <p:nvPr>
            <p:ph type="body" idx="1"/>
          </p:nvPr>
        </p:nvSpPr>
        <p:spPr>
          <a:xfrm>
            <a:off x="4278319" y="801375"/>
            <a:ext cx="2977200" cy="70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Moving in - </a:t>
            </a:r>
            <a:r>
              <a:rPr lang="en" sz="2400" b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Dir’n</a:t>
            </a:r>
            <a:endParaRPr sz="2400" b="1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endParaRPr sz="2400" b="1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ACE3AD0-2C11-3748-A085-F1EFDE32B3E1}"/>
              </a:ext>
            </a:extLst>
          </p:cNvPr>
          <p:cNvGrpSpPr/>
          <p:nvPr/>
        </p:nvGrpSpPr>
        <p:grpSpPr>
          <a:xfrm>
            <a:off x="146341" y="1348030"/>
            <a:ext cx="2494427" cy="2148840"/>
            <a:chOff x="146341" y="1348030"/>
            <a:chExt cx="2494427" cy="2148840"/>
          </a:xfrm>
        </p:grpSpPr>
        <p:pic>
          <p:nvPicPr>
            <p:cNvPr id="3" name="Picture 2" descr="A graph of fast and slow&#10;&#10;Description automatically generated">
              <a:extLst>
                <a:ext uri="{FF2B5EF4-FFF2-40B4-BE49-F238E27FC236}">
                  <a16:creationId xmlns:a16="http://schemas.microsoft.com/office/drawing/2014/main" id="{7F0C1045-675F-284D-B29E-5066187B47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6341" y="1348030"/>
              <a:ext cx="2494427" cy="2148840"/>
            </a:xfrm>
            <a:prstGeom prst="rect">
              <a:avLst/>
            </a:prstGeom>
          </p:spPr>
        </p:pic>
        <p:sp>
          <p:nvSpPr>
            <p:cNvPr id="227" name="Google Shape;227;p26"/>
            <p:cNvSpPr txBox="1"/>
            <p:nvPr/>
          </p:nvSpPr>
          <p:spPr>
            <a:xfrm>
              <a:off x="953269" y="1418500"/>
              <a:ext cx="504600" cy="50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b="1">
                  <a:solidFill>
                    <a:srgbClr val="FF0000"/>
                  </a:solidFill>
                </a:rPr>
                <a:t>1</a:t>
              </a:r>
              <a:endParaRPr sz="2400" b="1">
                <a:solidFill>
                  <a:srgbClr val="FF0000"/>
                </a:solidFill>
              </a:endParaRPr>
            </a:p>
          </p:txBody>
        </p:sp>
        <p:sp>
          <p:nvSpPr>
            <p:cNvPr id="228" name="Google Shape;228;p26"/>
            <p:cNvSpPr txBox="1"/>
            <p:nvPr/>
          </p:nvSpPr>
          <p:spPr>
            <a:xfrm>
              <a:off x="1594019" y="2735650"/>
              <a:ext cx="504600" cy="50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b="1">
                  <a:solidFill>
                    <a:srgbClr val="FF0000"/>
                  </a:solidFill>
                </a:rPr>
                <a:t>2</a:t>
              </a:r>
              <a:endParaRPr sz="24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0AD07A6B-856E-B148-B253-88E061D82389}"/>
              </a:ext>
            </a:extLst>
          </p:cNvPr>
          <p:cNvGrpSpPr/>
          <p:nvPr/>
        </p:nvGrpSpPr>
        <p:grpSpPr>
          <a:xfrm>
            <a:off x="4384396" y="1348030"/>
            <a:ext cx="2408638" cy="2148840"/>
            <a:chOff x="4384396" y="1348030"/>
            <a:chExt cx="2408638" cy="2148840"/>
          </a:xfrm>
        </p:grpSpPr>
        <p:pic>
          <p:nvPicPr>
            <p:cNvPr id="6" name="Picture 5" descr="A diagram of fast&#10;&#10;Description automatically generated">
              <a:extLst>
                <a:ext uri="{FF2B5EF4-FFF2-40B4-BE49-F238E27FC236}">
                  <a16:creationId xmlns:a16="http://schemas.microsoft.com/office/drawing/2014/main" id="{47AC1B9E-F9ED-6541-B717-57BBFA2FE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84396" y="1348030"/>
              <a:ext cx="2408638" cy="2148840"/>
            </a:xfrm>
            <a:prstGeom prst="rect">
              <a:avLst/>
            </a:prstGeom>
          </p:spPr>
        </p:pic>
        <p:sp>
          <p:nvSpPr>
            <p:cNvPr id="229" name="Google Shape;229;p26"/>
            <p:cNvSpPr txBox="1"/>
            <p:nvPr/>
          </p:nvSpPr>
          <p:spPr>
            <a:xfrm>
              <a:off x="5749025" y="1473675"/>
              <a:ext cx="504600" cy="50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b="1" dirty="0">
                  <a:solidFill>
                    <a:srgbClr val="FF0000"/>
                  </a:solidFill>
                </a:rPr>
                <a:t>3</a:t>
              </a:r>
              <a:endParaRPr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230" name="Google Shape;230;p26"/>
            <p:cNvSpPr txBox="1"/>
            <p:nvPr/>
          </p:nvSpPr>
          <p:spPr>
            <a:xfrm>
              <a:off x="5262319" y="2733153"/>
              <a:ext cx="504600" cy="50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b="1" dirty="0">
                  <a:solidFill>
                    <a:srgbClr val="FF0000"/>
                  </a:solidFill>
                </a:rPr>
                <a:t>4</a:t>
              </a:r>
              <a:endParaRPr sz="2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31" name="Google Shape;231;p26"/>
          <p:cNvSpPr txBox="1"/>
          <p:nvPr/>
        </p:nvSpPr>
        <p:spPr>
          <a:xfrm>
            <a:off x="2946019" y="1114425"/>
            <a:ext cx="1332300" cy="2235000"/>
          </a:xfrm>
          <a:prstGeom prst="rect">
            <a:avLst/>
          </a:prstGeom>
          <a:solidFill>
            <a:srgbClr val="EFEFEF"/>
          </a:solidFill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600" b="1">
              <a:solidFill>
                <a:srgbClr val="FF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FF0000"/>
                </a:solidFill>
              </a:rPr>
              <a:t>Positive Accel’n:</a:t>
            </a:r>
            <a:endParaRPr sz="1800" b="1">
              <a:solidFill>
                <a:srgbClr val="FF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FF0000"/>
                </a:solidFill>
              </a:rPr>
              <a:t>2, 4</a:t>
            </a:r>
            <a:endParaRPr sz="800" b="1">
              <a:solidFill>
                <a:srgbClr val="FF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FF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FF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FF0000"/>
                </a:solidFill>
              </a:rPr>
              <a:t>Negative</a:t>
            </a:r>
            <a:endParaRPr sz="1800" b="1">
              <a:solidFill>
                <a:srgbClr val="FF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FF0000"/>
                </a:solidFill>
              </a:rPr>
              <a:t>Accel’n:</a:t>
            </a:r>
            <a:endParaRPr sz="1800" b="1">
              <a:solidFill>
                <a:srgbClr val="FF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FF0000"/>
                </a:solidFill>
              </a:rPr>
              <a:t>1, 3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232" name="Google Shape;232;p26"/>
          <p:cNvSpPr txBox="1"/>
          <p:nvPr/>
        </p:nvSpPr>
        <p:spPr>
          <a:xfrm>
            <a:off x="-38200" y="3516325"/>
            <a:ext cx="6429600" cy="14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FF0000"/>
                </a:solidFill>
              </a:rPr>
              <a:t>1</a:t>
            </a:r>
            <a:r>
              <a:rPr lang="en" sz="1800" dirty="0">
                <a:solidFill>
                  <a:srgbClr val="434343"/>
                </a:solidFill>
              </a:rPr>
              <a:t>:  Velocity is +; object is slowing down; acceleration is -.</a:t>
            </a:r>
            <a:endParaRPr sz="1800" dirty="0">
              <a:solidFill>
                <a:srgbClr val="434343"/>
              </a:solidFill>
            </a:endParaRPr>
          </a:p>
          <a:p>
            <a:pPr marL="0" lvl="0" indent="0" algn="l" rtl="0">
              <a:lnSpc>
                <a:spcPct val="113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FF0000"/>
                </a:solidFill>
              </a:rPr>
              <a:t>2</a:t>
            </a:r>
            <a:r>
              <a:rPr lang="en" sz="1800" dirty="0">
                <a:solidFill>
                  <a:srgbClr val="434343"/>
                </a:solidFill>
              </a:rPr>
              <a:t>:  Velocity is +; object is speeding up; acceleration is +.</a:t>
            </a:r>
            <a:endParaRPr sz="1800" dirty="0">
              <a:solidFill>
                <a:srgbClr val="434343"/>
              </a:solidFill>
            </a:endParaRPr>
          </a:p>
          <a:p>
            <a:pPr marL="0" lvl="0" indent="0" algn="l" rtl="0">
              <a:lnSpc>
                <a:spcPct val="113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FF0000"/>
                </a:solidFill>
              </a:rPr>
              <a:t>3</a:t>
            </a:r>
            <a:r>
              <a:rPr lang="en" sz="1800" dirty="0">
                <a:solidFill>
                  <a:srgbClr val="434343"/>
                </a:solidFill>
              </a:rPr>
              <a:t>:  Velocity is -; object is speeding up; acceleration is -.</a:t>
            </a:r>
            <a:endParaRPr sz="1800" dirty="0">
              <a:solidFill>
                <a:srgbClr val="434343"/>
              </a:solidFill>
            </a:endParaRPr>
          </a:p>
          <a:p>
            <a:pPr marL="0" lvl="0" indent="0" algn="l" rtl="0">
              <a:lnSpc>
                <a:spcPct val="113000"/>
              </a:lnSpc>
              <a:spcBef>
                <a:spcPts val="300"/>
              </a:spcBef>
              <a:spcAft>
                <a:spcPts val="3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 dirty="0">
                <a:solidFill>
                  <a:srgbClr val="FF0000"/>
                </a:solidFill>
              </a:rPr>
              <a:t>4</a:t>
            </a:r>
            <a:r>
              <a:rPr lang="en" sz="1800" dirty="0">
                <a:solidFill>
                  <a:srgbClr val="434343"/>
                </a:solidFill>
              </a:rPr>
              <a:t>:  Velocity is -; object is slowing down; acceleration is +.</a:t>
            </a:r>
            <a:endParaRPr sz="1800" dirty="0">
              <a:solidFill>
                <a:srgbClr val="434343"/>
              </a:solidFill>
            </a:endParaRPr>
          </a:p>
        </p:txBody>
      </p:sp>
      <p:sp>
        <p:nvSpPr>
          <p:cNvPr id="233" name="Google Shape;233;p26"/>
          <p:cNvSpPr txBox="1"/>
          <p:nvPr/>
        </p:nvSpPr>
        <p:spPr>
          <a:xfrm>
            <a:off x="7172075" y="2303725"/>
            <a:ext cx="1903751" cy="2692500"/>
          </a:xfrm>
          <a:prstGeom prst="rect">
            <a:avLst/>
          </a:prstGeom>
          <a:solidFill>
            <a:srgbClr val="F3F3F3"/>
          </a:solidFill>
          <a:ln w="19050" cap="flat" cmpd="sng">
            <a:solidFill>
              <a:srgbClr val="FF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rgbClr val="FF0000"/>
                </a:solidFill>
              </a:rPr>
              <a:t>Acceleration</a:t>
            </a:r>
            <a:endParaRPr sz="1600" b="1">
              <a:solidFill>
                <a:srgbClr val="FF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rgbClr val="FF0000"/>
                </a:solidFill>
              </a:rPr>
              <a:t>Direction:</a:t>
            </a:r>
            <a:endParaRPr sz="1600" b="1">
              <a:solidFill>
                <a:srgbClr val="FF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6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For </a:t>
            </a:r>
            <a:r>
              <a:rPr lang="en" sz="1600">
                <a:solidFill>
                  <a:srgbClr val="FF0000"/>
                </a:solidFill>
              </a:rPr>
              <a:t>speeding up</a:t>
            </a:r>
            <a:r>
              <a:rPr lang="en" sz="1600"/>
              <a:t>:</a:t>
            </a:r>
            <a:endParaRPr sz="16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rgbClr val="FF0000"/>
                </a:solidFill>
              </a:rPr>
              <a:t>a</a:t>
            </a:r>
            <a:r>
              <a:rPr lang="en" sz="1600"/>
              <a:t> is in the dir’n object moves.</a:t>
            </a:r>
            <a:endParaRPr sz="16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dk1"/>
                </a:solidFill>
              </a:rPr>
              <a:t>For </a:t>
            </a:r>
            <a:r>
              <a:rPr lang="en" sz="1600">
                <a:solidFill>
                  <a:srgbClr val="FF0000"/>
                </a:solidFill>
              </a:rPr>
              <a:t>slowing down</a:t>
            </a:r>
            <a:r>
              <a:rPr lang="en" sz="1600">
                <a:solidFill>
                  <a:schemeClr val="dk1"/>
                </a:solidFill>
              </a:rPr>
              <a:t>:</a:t>
            </a:r>
            <a:endParaRPr sz="160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b="1">
                <a:solidFill>
                  <a:srgbClr val="FF0000"/>
                </a:solidFill>
              </a:rPr>
              <a:t>a</a:t>
            </a:r>
            <a:r>
              <a:rPr lang="en" sz="1600">
                <a:solidFill>
                  <a:schemeClr val="dk1"/>
                </a:solidFill>
              </a:rPr>
              <a:t> is in the opposite the dir’n object moves.</a:t>
            </a:r>
            <a:endParaRPr sz="1600"/>
          </a:p>
        </p:txBody>
      </p:sp>
      <p:sp>
        <p:nvSpPr>
          <p:cNvPr id="234" name="Google Shape;234;p26"/>
          <p:cNvSpPr txBox="1"/>
          <p:nvPr/>
        </p:nvSpPr>
        <p:spPr>
          <a:xfrm>
            <a:off x="7172075" y="580725"/>
            <a:ext cx="1903754" cy="1570500"/>
          </a:xfrm>
          <a:prstGeom prst="rect">
            <a:avLst/>
          </a:prstGeom>
          <a:solidFill>
            <a:srgbClr val="F3F3F3"/>
          </a:solidFill>
          <a:ln w="19050" cap="flat" cmpd="sng">
            <a:solidFill>
              <a:srgbClr val="FF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FF0000"/>
                </a:solidFill>
              </a:rPr>
              <a:t>Velocity</a:t>
            </a:r>
            <a:endParaRPr sz="1600" b="1" dirty="0">
              <a:solidFill>
                <a:srgbClr val="FF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FF0000"/>
                </a:solidFill>
              </a:rPr>
              <a:t>Direction:</a:t>
            </a:r>
            <a:endParaRPr sz="1600" b="1" dirty="0">
              <a:solidFill>
                <a:srgbClr val="FF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6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The </a:t>
            </a:r>
            <a:r>
              <a:rPr lang="en" sz="1600" b="1" dirty="0">
                <a:solidFill>
                  <a:srgbClr val="FF0000"/>
                </a:solidFill>
              </a:rPr>
              <a:t>v</a:t>
            </a:r>
            <a:r>
              <a:rPr lang="en" sz="1600" dirty="0"/>
              <a:t> </a:t>
            </a:r>
            <a:r>
              <a:rPr lang="en" sz="1600" dirty="0" err="1"/>
              <a:t>dir’n</a:t>
            </a:r>
            <a:r>
              <a:rPr lang="en" sz="1600" dirty="0"/>
              <a:t> is in the </a:t>
            </a:r>
            <a:r>
              <a:rPr lang="en" sz="1600" dirty="0" err="1"/>
              <a:t>dir’n</a:t>
            </a:r>
            <a:r>
              <a:rPr lang="en" sz="1600" dirty="0"/>
              <a:t> object moves.</a:t>
            </a:r>
            <a:endParaRPr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7"/>
          <p:cNvSpPr txBox="1">
            <a:spLocks noGrp="1"/>
          </p:cNvSpPr>
          <p:nvPr>
            <p:ph type="title"/>
          </p:nvPr>
        </p:nvSpPr>
        <p:spPr>
          <a:xfrm>
            <a:off x="96000" y="68425"/>
            <a:ext cx="6284400" cy="76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>
                <a:solidFill>
                  <a:srgbClr val="FF0000"/>
                </a:solidFill>
              </a:rPr>
              <a:t>Conclusion</a:t>
            </a:r>
            <a:endParaRPr sz="3600" b="1">
              <a:solidFill>
                <a:srgbClr val="FF0000"/>
              </a:solidFill>
            </a:endParaRPr>
          </a:p>
        </p:txBody>
      </p:sp>
      <p:sp>
        <p:nvSpPr>
          <p:cNvPr id="240" name="Google Shape;240;p27"/>
          <p:cNvSpPr txBox="1"/>
          <p:nvPr/>
        </p:nvSpPr>
        <p:spPr>
          <a:xfrm>
            <a:off x="8108100" y="0"/>
            <a:ext cx="959700" cy="34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>
                <a:latin typeface="PT Sans Narrow"/>
                <a:ea typeface="PT Sans Narrow"/>
                <a:cs typeface="PT Sans Narrow"/>
                <a:sym typeface="PT Sans Narrow"/>
              </a:rPr>
              <a:t>Slide 15</a:t>
            </a:r>
            <a:endParaRPr sz="1800" i="1"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sp>
        <p:nvSpPr>
          <p:cNvPr id="241" name="Google Shape;241;p27"/>
          <p:cNvSpPr txBox="1">
            <a:spLocks noGrp="1"/>
          </p:cNvSpPr>
          <p:nvPr>
            <p:ph type="body" idx="1"/>
          </p:nvPr>
        </p:nvSpPr>
        <p:spPr>
          <a:xfrm>
            <a:off x="76499" y="971700"/>
            <a:ext cx="8669935" cy="352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/>
              <a:t>What does a position-time graph look like for a changing velocity motion?</a:t>
            </a:r>
            <a:endParaRPr sz="2400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/>
              <a:t>How is a speeding up and a slowing down motion represented on a position-time graph?</a:t>
            </a:r>
            <a:endParaRPr sz="2400"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/>
              <a:t>How can the direction of the velocity and acceleration be determined from a position-time graph?</a:t>
            </a:r>
            <a:endParaRPr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9"/>
          <p:cNvSpPr txBox="1">
            <a:spLocks noGrp="1"/>
          </p:cNvSpPr>
          <p:nvPr>
            <p:ph type="title"/>
          </p:nvPr>
        </p:nvSpPr>
        <p:spPr>
          <a:xfrm>
            <a:off x="96000" y="68425"/>
            <a:ext cx="6284400" cy="76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>
                <a:solidFill>
                  <a:srgbClr val="FF0000"/>
                </a:solidFill>
              </a:rPr>
              <a:t>Action Plan</a:t>
            </a:r>
            <a:endParaRPr sz="3600" b="1">
              <a:solidFill>
                <a:srgbClr val="FF0000"/>
              </a:solidFill>
            </a:endParaRPr>
          </a:p>
        </p:txBody>
      </p:sp>
      <p:sp>
        <p:nvSpPr>
          <p:cNvPr id="257" name="Google Shape;257;p29"/>
          <p:cNvSpPr txBox="1">
            <a:spLocks noGrp="1"/>
          </p:cNvSpPr>
          <p:nvPr>
            <p:ph type="body" idx="1"/>
          </p:nvPr>
        </p:nvSpPr>
        <p:spPr>
          <a:xfrm>
            <a:off x="96000" y="905825"/>
            <a:ext cx="5110200" cy="56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 b="1">
                <a:solidFill>
                  <a:srgbClr val="FF0000"/>
                </a:solidFill>
              </a:rPr>
              <a:t>Help yourself out with ...</a:t>
            </a:r>
            <a:endParaRPr sz="2400" b="1">
              <a:solidFill>
                <a:srgbClr val="FF0000"/>
              </a:solidFill>
            </a:endParaRPr>
          </a:p>
        </p:txBody>
      </p:sp>
      <p:pic>
        <p:nvPicPr>
          <p:cNvPr id="258" name="Google Shape;258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63275" y="68425"/>
            <a:ext cx="1221225" cy="1221225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29"/>
          <p:cNvSpPr txBox="1">
            <a:spLocks noGrp="1"/>
          </p:cNvSpPr>
          <p:nvPr>
            <p:ph type="body" idx="1"/>
          </p:nvPr>
        </p:nvSpPr>
        <p:spPr>
          <a:xfrm>
            <a:off x="376950" y="1531000"/>
            <a:ext cx="7077938" cy="5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dirty="0">
                <a:solidFill>
                  <a:srgbClr val="434343"/>
                </a:solidFill>
              </a:rPr>
              <a:t>Physics Interactives, Kinematics: Graphs and Ramps</a:t>
            </a:r>
            <a:endParaRPr dirty="0">
              <a:solidFill>
                <a:srgbClr val="434343"/>
              </a:solidFill>
            </a:endParaRPr>
          </a:p>
        </p:txBody>
      </p:sp>
      <p:sp>
        <p:nvSpPr>
          <p:cNvPr id="260" name="Google Shape;260;p29"/>
          <p:cNvSpPr txBox="1">
            <a:spLocks noGrp="1"/>
          </p:cNvSpPr>
          <p:nvPr>
            <p:ph type="body" idx="1"/>
          </p:nvPr>
        </p:nvSpPr>
        <p:spPr>
          <a:xfrm>
            <a:off x="376948" y="2227675"/>
            <a:ext cx="8707551" cy="5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>
              <a:spcAft>
                <a:spcPts val="1600"/>
              </a:spcAft>
              <a:buNone/>
            </a:pPr>
            <a:r>
              <a:rPr lang="en" dirty="0">
                <a:solidFill>
                  <a:srgbClr val="434343"/>
                </a:solidFill>
              </a:rPr>
              <a:t>Concept Builder, Kinematics: Position-Time Graphs - Conceptual Analysis</a:t>
            </a:r>
            <a:endParaRPr dirty="0">
              <a:solidFill>
                <a:srgbClr val="434343"/>
              </a:solidFill>
            </a:endParaRPr>
          </a:p>
        </p:txBody>
      </p:sp>
      <p:sp>
        <p:nvSpPr>
          <p:cNvPr id="261" name="Google Shape;261;p29"/>
          <p:cNvSpPr txBox="1">
            <a:spLocks noGrp="1"/>
          </p:cNvSpPr>
          <p:nvPr>
            <p:ph type="body" idx="1"/>
          </p:nvPr>
        </p:nvSpPr>
        <p:spPr>
          <a:xfrm>
            <a:off x="376950" y="2981425"/>
            <a:ext cx="8057486" cy="58418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434343"/>
                </a:solidFill>
              </a:rPr>
              <a:t>Minds On Physics, Kinematics Graphing: Missions KG1-KG3</a:t>
            </a:r>
            <a:endParaRPr dirty="0">
              <a:solidFill>
                <a:srgbClr val="434343"/>
              </a:solidFill>
            </a:endParaRPr>
          </a:p>
        </p:txBody>
      </p:sp>
      <p:sp>
        <p:nvSpPr>
          <p:cNvPr id="262" name="Google Shape;262;p29"/>
          <p:cNvSpPr txBox="1">
            <a:spLocks noGrp="1"/>
          </p:cNvSpPr>
          <p:nvPr>
            <p:ph type="body" idx="1"/>
          </p:nvPr>
        </p:nvSpPr>
        <p:spPr>
          <a:xfrm>
            <a:off x="376949" y="3806961"/>
            <a:ext cx="8057485" cy="58418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434343"/>
                </a:solidFill>
              </a:rPr>
              <a:t>Physics Classroom Tutorial, 1D Kinematics Chapter:  Lesson 3</a:t>
            </a:r>
            <a:endParaRPr dirty="0">
              <a:solidFill>
                <a:srgbClr val="43434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0"/>
          <p:cNvSpPr txBox="1">
            <a:spLocks noGrp="1"/>
          </p:cNvSpPr>
          <p:nvPr>
            <p:ph type="body" idx="1"/>
          </p:nvPr>
        </p:nvSpPr>
        <p:spPr>
          <a:xfrm>
            <a:off x="209600" y="114075"/>
            <a:ext cx="8741700" cy="15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9600" b="1">
                <a:solidFill>
                  <a:srgbClr val="FF0000"/>
                </a:solidFill>
              </a:rPr>
              <a:t>The End</a:t>
            </a:r>
            <a:endParaRPr sz="96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title"/>
          </p:nvPr>
        </p:nvSpPr>
        <p:spPr>
          <a:xfrm>
            <a:off x="76500" y="62800"/>
            <a:ext cx="85206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>
                <a:solidFill>
                  <a:srgbClr val="FF0000"/>
                </a:solidFill>
              </a:rPr>
              <a:t>Learning Outcomes</a:t>
            </a:r>
            <a:endParaRPr sz="3600" b="1">
              <a:solidFill>
                <a:srgbClr val="FF0000"/>
              </a:solidFill>
            </a:endParaRPr>
          </a:p>
        </p:txBody>
      </p:sp>
      <p:sp>
        <p:nvSpPr>
          <p:cNvPr id="63" name="Google Shape;63;p14"/>
          <p:cNvSpPr txBox="1">
            <a:spLocks noGrp="1"/>
          </p:cNvSpPr>
          <p:nvPr>
            <p:ph type="body" idx="1"/>
          </p:nvPr>
        </p:nvSpPr>
        <p:spPr>
          <a:xfrm>
            <a:off x="300" y="819300"/>
            <a:ext cx="8107800" cy="409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You will learn the answers to the following questions:</a:t>
            </a:r>
            <a:endParaRPr sz="2400" dirty="0"/>
          </a:p>
          <a:p>
            <a:pPr marL="457200" lvl="0" indent="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/>
              <a:t>What does a position-time graph look like for a changing velocity motion?</a:t>
            </a:r>
            <a:endParaRPr sz="2400" dirty="0"/>
          </a:p>
          <a:p>
            <a:pPr marL="457200" lvl="0" indent="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/>
              <a:t>How is a speeding up and a slowing down motion represented on a position-time graph?</a:t>
            </a:r>
            <a:endParaRPr sz="2400" dirty="0"/>
          </a:p>
          <a:p>
            <a:pPr marL="457200" lvl="0" indent="0" algn="l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/>
              <a:t>How can the direction of the velocity and acceleration be determined from a position-time graph?</a:t>
            </a:r>
            <a:endParaRPr sz="2400" dirty="0"/>
          </a:p>
        </p:txBody>
      </p:sp>
      <p:sp>
        <p:nvSpPr>
          <p:cNvPr id="64" name="Google Shape;64;p14"/>
          <p:cNvSpPr txBox="1"/>
          <p:nvPr/>
        </p:nvSpPr>
        <p:spPr>
          <a:xfrm>
            <a:off x="8108100" y="0"/>
            <a:ext cx="959700" cy="38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>
                <a:latin typeface="PT Sans Narrow"/>
                <a:ea typeface="PT Sans Narrow"/>
                <a:cs typeface="PT Sans Narrow"/>
                <a:sym typeface="PT Sans Narrow"/>
              </a:rPr>
              <a:t>Slide 2</a:t>
            </a:r>
            <a:endParaRPr sz="1800" i="1"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19800" y="68425"/>
            <a:ext cx="7990200" cy="76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FF0000"/>
                </a:solidFill>
              </a:rPr>
              <a:t>Review: Constant vs. Changing Speed</a:t>
            </a:r>
            <a:endParaRPr sz="3000" b="1">
              <a:solidFill>
                <a:srgbClr val="FF0000"/>
              </a:solidFill>
            </a:endParaRPr>
          </a:p>
        </p:txBody>
      </p:sp>
      <p:sp>
        <p:nvSpPr>
          <p:cNvPr id="70" name="Google Shape;70;p15"/>
          <p:cNvSpPr txBox="1"/>
          <p:nvPr/>
        </p:nvSpPr>
        <p:spPr>
          <a:xfrm>
            <a:off x="8108100" y="0"/>
            <a:ext cx="959700" cy="3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>
                <a:latin typeface="PT Sans Narrow"/>
                <a:ea typeface="PT Sans Narrow"/>
                <a:cs typeface="PT Sans Narrow"/>
                <a:sym typeface="PT Sans Narrow"/>
              </a:rPr>
              <a:t>Slide 3</a:t>
            </a:r>
            <a:endParaRPr sz="1800" i="1"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sp>
        <p:nvSpPr>
          <p:cNvPr id="71" name="Google Shape;71;p15"/>
          <p:cNvSpPr txBox="1">
            <a:spLocks noGrp="1"/>
          </p:cNvSpPr>
          <p:nvPr>
            <p:ph type="body" idx="1"/>
          </p:nvPr>
        </p:nvSpPr>
        <p:spPr>
          <a:xfrm>
            <a:off x="152675" y="871600"/>
            <a:ext cx="6604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 dirty="0">
                <a:latin typeface="Arial"/>
                <a:ea typeface="Arial"/>
                <a:cs typeface="Arial"/>
                <a:sym typeface="Arial"/>
              </a:rPr>
              <a:t>Objects can move with a </a:t>
            </a:r>
            <a:r>
              <a:rPr lang="en" sz="24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constant speed</a:t>
            </a:r>
            <a:r>
              <a:rPr lang="en" sz="2400" dirty="0">
                <a:latin typeface="Arial"/>
                <a:ea typeface="Arial"/>
                <a:cs typeface="Arial"/>
                <a:sym typeface="Arial"/>
              </a:rPr>
              <a:t> or a </a:t>
            </a:r>
            <a:r>
              <a:rPr lang="en" sz="24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changing speed</a:t>
            </a:r>
            <a:r>
              <a:rPr lang="en" sz="24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2400" dirty="0"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2" name="Google Shape;72;p15"/>
          <p:cNvGrpSpPr/>
          <p:nvPr/>
        </p:nvGrpSpPr>
        <p:grpSpPr>
          <a:xfrm>
            <a:off x="1" y="2090793"/>
            <a:ext cx="6970055" cy="2598207"/>
            <a:chOff x="-81713" y="2090800"/>
            <a:chExt cx="7381188" cy="2598207"/>
          </a:xfrm>
        </p:grpSpPr>
        <p:grpSp>
          <p:nvGrpSpPr>
            <p:cNvPr id="73" name="Google Shape;73;p15"/>
            <p:cNvGrpSpPr/>
            <p:nvPr/>
          </p:nvGrpSpPr>
          <p:grpSpPr>
            <a:xfrm>
              <a:off x="3325775" y="2908113"/>
              <a:ext cx="3353700" cy="1573563"/>
              <a:chOff x="2944775" y="2603313"/>
              <a:chExt cx="3353700" cy="1573563"/>
            </a:xfrm>
          </p:grpSpPr>
          <p:grpSp>
            <p:nvGrpSpPr>
              <p:cNvPr id="74" name="Google Shape;74;p15"/>
              <p:cNvGrpSpPr/>
              <p:nvPr/>
            </p:nvGrpSpPr>
            <p:grpSpPr>
              <a:xfrm>
                <a:off x="2944775" y="4023575"/>
                <a:ext cx="3353700" cy="153300"/>
                <a:chOff x="4295525" y="3351275"/>
                <a:chExt cx="3353700" cy="153300"/>
              </a:xfrm>
            </p:grpSpPr>
            <p:sp>
              <p:nvSpPr>
                <p:cNvPr id="75" name="Google Shape;75;p15"/>
                <p:cNvSpPr/>
                <p:nvPr/>
              </p:nvSpPr>
              <p:spPr>
                <a:xfrm>
                  <a:off x="4295525" y="3351275"/>
                  <a:ext cx="153300" cy="1533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6" name="Google Shape;76;p15"/>
                <p:cNvSpPr/>
                <p:nvPr/>
              </p:nvSpPr>
              <p:spPr>
                <a:xfrm>
                  <a:off x="4447925" y="3351275"/>
                  <a:ext cx="153300" cy="1533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7" name="Google Shape;77;p15"/>
                <p:cNvSpPr/>
                <p:nvPr/>
              </p:nvSpPr>
              <p:spPr>
                <a:xfrm>
                  <a:off x="4752725" y="3351275"/>
                  <a:ext cx="153300" cy="1533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8" name="Google Shape;78;p15"/>
                <p:cNvSpPr/>
                <p:nvPr/>
              </p:nvSpPr>
              <p:spPr>
                <a:xfrm>
                  <a:off x="5286125" y="3351275"/>
                  <a:ext cx="153300" cy="1533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9" name="Google Shape;79;p15"/>
                <p:cNvSpPr/>
                <p:nvPr/>
              </p:nvSpPr>
              <p:spPr>
                <a:xfrm>
                  <a:off x="6124325" y="3351275"/>
                  <a:ext cx="153300" cy="1533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0" name="Google Shape;80;p15"/>
                <p:cNvSpPr/>
                <p:nvPr/>
              </p:nvSpPr>
              <p:spPr>
                <a:xfrm>
                  <a:off x="7495925" y="3351275"/>
                  <a:ext cx="153300" cy="1533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81" name="Google Shape;81;p15"/>
              <p:cNvGrpSpPr/>
              <p:nvPr/>
            </p:nvGrpSpPr>
            <p:grpSpPr>
              <a:xfrm flipH="1">
                <a:off x="3020975" y="3275350"/>
                <a:ext cx="3201300" cy="153300"/>
                <a:chOff x="6200525" y="3351275"/>
                <a:chExt cx="3201300" cy="153300"/>
              </a:xfrm>
            </p:grpSpPr>
            <p:sp>
              <p:nvSpPr>
                <p:cNvPr id="82" name="Google Shape;82;p15"/>
                <p:cNvSpPr/>
                <p:nvPr/>
              </p:nvSpPr>
              <p:spPr>
                <a:xfrm>
                  <a:off x="6200525" y="3351275"/>
                  <a:ext cx="153300" cy="1533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3" name="Google Shape;83;p15"/>
                <p:cNvSpPr/>
                <p:nvPr/>
              </p:nvSpPr>
              <p:spPr>
                <a:xfrm>
                  <a:off x="6352925" y="3351275"/>
                  <a:ext cx="153300" cy="1533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4" name="Google Shape;84;p15"/>
                <p:cNvSpPr/>
                <p:nvPr/>
              </p:nvSpPr>
              <p:spPr>
                <a:xfrm>
                  <a:off x="6657725" y="3351275"/>
                  <a:ext cx="153300" cy="1533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5" name="Google Shape;85;p15"/>
                <p:cNvSpPr/>
                <p:nvPr/>
              </p:nvSpPr>
              <p:spPr>
                <a:xfrm>
                  <a:off x="7191125" y="3351275"/>
                  <a:ext cx="153300" cy="1533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6" name="Google Shape;86;p15"/>
                <p:cNvSpPr/>
                <p:nvPr/>
              </p:nvSpPr>
              <p:spPr>
                <a:xfrm>
                  <a:off x="8105525" y="3351275"/>
                  <a:ext cx="153300" cy="1533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7" name="Google Shape;87;p15"/>
                <p:cNvSpPr/>
                <p:nvPr/>
              </p:nvSpPr>
              <p:spPr>
                <a:xfrm>
                  <a:off x="9248525" y="3351275"/>
                  <a:ext cx="153300" cy="1533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88" name="Google Shape;88;p15"/>
              <p:cNvGrpSpPr/>
              <p:nvPr/>
            </p:nvGrpSpPr>
            <p:grpSpPr>
              <a:xfrm>
                <a:off x="2944775" y="2603313"/>
                <a:ext cx="3353700" cy="153300"/>
                <a:chOff x="4295525" y="3351275"/>
                <a:chExt cx="3353700" cy="153300"/>
              </a:xfrm>
            </p:grpSpPr>
            <p:sp>
              <p:nvSpPr>
                <p:cNvPr id="89" name="Google Shape;89;p15"/>
                <p:cNvSpPr/>
                <p:nvPr/>
              </p:nvSpPr>
              <p:spPr>
                <a:xfrm>
                  <a:off x="4752725" y="3351275"/>
                  <a:ext cx="153300" cy="1533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90" name="Google Shape;90;p15"/>
                <p:cNvSpPr/>
                <p:nvPr/>
              </p:nvSpPr>
              <p:spPr>
                <a:xfrm>
                  <a:off x="5209925" y="3351275"/>
                  <a:ext cx="153300" cy="1533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91" name="Google Shape;91;p15"/>
                <p:cNvSpPr/>
                <p:nvPr/>
              </p:nvSpPr>
              <p:spPr>
                <a:xfrm>
                  <a:off x="5667125" y="3351275"/>
                  <a:ext cx="153300" cy="1533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92" name="Google Shape;92;p15"/>
                <p:cNvSpPr/>
                <p:nvPr/>
              </p:nvSpPr>
              <p:spPr>
                <a:xfrm>
                  <a:off x="6124325" y="3351275"/>
                  <a:ext cx="153300" cy="1533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93" name="Google Shape;93;p15"/>
                <p:cNvSpPr/>
                <p:nvPr/>
              </p:nvSpPr>
              <p:spPr>
                <a:xfrm>
                  <a:off x="6581525" y="3351275"/>
                  <a:ext cx="153300" cy="1533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94" name="Google Shape;94;p15"/>
                <p:cNvSpPr/>
                <p:nvPr/>
              </p:nvSpPr>
              <p:spPr>
                <a:xfrm>
                  <a:off x="7038725" y="3351275"/>
                  <a:ext cx="153300" cy="1533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95" name="Google Shape;95;p15"/>
                <p:cNvSpPr/>
                <p:nvPr/>
              </p:nvSpPr>
              <p:spPr>
                <a:xfrm>
                  <a:off x="7495925" y="3351275"/>
                  <a:ext cx="153300" cy="1533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96" name="Google Shape;96;p15"/>
                <p:cNvSpPr/>
                <p:nvPr/>
              </p:nvSpPr>
              <p:spPr>
                <a:xfrm>
                  <a:off x="4295525" y="3351275"/>
                  <a:ext cx="153300" cy="153300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0000"/>
                    </a:solidFill>
                  </a:endParaRPr>
                </a:p>
              </p:txBody>
            </p:sp>
          </p:grpSp>
        </p:grpSp>
        <p:sp>
          <p:nvSpPr>
            <p:cNvPr id="97" name="Google Shape;97;p15"/>
            <p:cNvSpPr txBox="1"/>
            <p:nvPr/>
          </p:nvSpPr>
          <p:spPr>
            <a:xfrm>
              <a:off x="-81713" y="2712232"/>
              <a:ext cx="3227688" cy="537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dirty="0"/>
                <a:t>… with a </a:t>
              </a:r>
              <a:r>
                <a:rPr lang="en" sz="1800" b="1" dirty="0">
                  <a:solidFill>
                    <a:srgbClr val="FF0000"/>
                  </a:solidFill>
                </a:rPr>
                <a:t>constant speed</a:t>
              </a:r>
              <a:r>
                <a:rPr lang="en" sz="1800" dirty="0"/>
                <a:t>:</a:t>
              </a:r>
              <a:endParaRPr sz="1800" dirty="0"/>
            </a:p>
          </p:txBody>
        </p:sp>
        <p:sp>
          <p:nvSpPr>
            <p:cNvPr id="98" name="Google Shape;98;p15"/>
            <p:cNvSpPr txBox="1"/>
            <p:nvPr/>
          </p:nvSpPr>
          <p:spPr>
            <a:xfrm>
              <a:off x="17275" y="3393957"/>
              <a:ext cx="3128700" cy="537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/>
                <a:t>… and </a:t>
              </a:r>
              <a:r>
                <a:rPr lang="en" sz="1800" b="1">
                  <a:solidFill>
                    <a:srgbClr val="FF0000"/>
                  </a:solidFill>
                </a:rPr>
                <a:t>slowing down</a:t>
              </a:r>
              <a:r>
                <a:rPr lang="en" sz="1800"/>
                <a:t>:</a:t>
              </a:r>
              <a:endParaRPr sz="1800"/>
            </a:p>
          </p:txBody>
        </p:sp>
        <p:sp>
          <p:nvSpPr>
            <p:cNvPr id="99" name="Google Shape;99;p15"/>
            <p:cNvSpPr txBox="1"/>
            <p:nvPr/>
          </p:nvSpPr>
          <p:spPr>
            <a:xfrm>
              <a:off x="17275" y="4151407"/>
              <a:ext cx="3128700" cy="537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/>
                <a:t>… and </a:t>
              </a:r>
              <a:r>
                <a:rPr lang="en" sz="1800" b="1">
                  <a:solidFill>
                    <a:srgbClr val="FF0000"/>
                  </a:solidFill>
                </a:rPr>
                <a:t>speeding up</a:t>
              </a:r>
              <a:r>
                <a:rPr lang="en" sz="1800"/>
                <a:t>:</a:t>
              </a:r>
              <a:endParaRPr sz="1800"/>
            </a:p>
          </p:txBody>
        </p:sp>
        <p:sp>
          <p:nvSpPr>
            <p:cNvPr id="100" name="Google Shape;100;p15"/>
            <p:cNvSpPr txBox="1"/>
            <p:nvPr/>
          </p:nvSpPr>
          <p:spPr>
            <a:xfrm>
              <a:off x="17275" y="2090800"/>
              <a:ext cx="7282200" cy="540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/>
                <a:t>These objects are moving to the right ...</a:t>
              </a:r>
              <a:endParaRPr sz="2400" dirty="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 txBox="1">
            <a:spLocks noGrp="1"/>
          </p:cNvSpPr>
          <p:nvPr>
            <p:ph type="title"/>
          </p:nvPr>
        </p:nvSpPr>
        <p:spPr>
          <a:xfrm>
            <a:off x="0" y="8550"/>
            <a:ext cx="6892200" cy="76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>
                <a:solidFill>
                  <a:srgbClr val="FF0000"/>
                </a:solidFill>
              </a:rPr>
              <a:t>Review: Position-Time Graphs</a:t>
            </a:r>
            <a:endParaRPr sz="3600" b="1">
              <a:solidFill>
                <a:srgbClr val="FF0000"/>
              </a:solidFill>
            </a:endParaRPr>
          </a:p>
        </p:txBody>
      </p:sp>
      <p:sp>
        <p:nvSpPr>
          <p:cNvPr id="106" name="Google Shape;106;p16"/>
          <p:cNvSpPr txBox="1"/>
          <p:nvPr/>
        </p:nvSpPr>
        <p:spPr>
          <a:xfrm>
            <a:off x="8108100" y="0"/>
            <a:ext cx="959700" cy="3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>
                <a:latin typeface="PT Sans Narrow"/>
                <a:ea typeface="PT Sans Narrow"/>
                <a:cs typeface="PT Sans Narrow"/>
                <a:sym typeface="PT Sans Narrow"/>
              </a:rPr>
              <a:t>Slide 4</a:t>
            </a:r>
            <a:endParaRPr sz="1800" i="1"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sp>
        <p:nvSpPr>
          <p:cNvPr id="107" name="Google Shape;107;p16"/>
          <p:cNvSpPr txBox="1"/>
          <p:nvPr/>
        </p:nvSpPr>
        <p:spPr>
          <a:xfrm>
            <a:off x="3667" y="695125"/>
            <a:ext cx="7021125" cy="22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Char char="●"/>
            </a:pPr>
            <a:r>
              <a:rPr lang="en" sz="2400" dirty="0">
                <a:solidFill>
                  <a:srgbClr val="595959"/>
                </a:solidFill>
              </a:rPr>
              <a:t>Objects moving with a </a:t>
            </a:r>
            <a:r>
              <a:rPr lang="en" sz="2400" b="1" dirty="0">
                <a:solidFill>
                  <a:srgbClr val="FF0000"/>
                </a:solidFill>
              </a:rPr>
              <a:t>constant velocity</a:t>
            </a:r>
            <a:r>
              <a:rPr lang="en" sz="2400" dirty="0">
                <a:solidFill>
                  <a:srgbClr val="595959"/>
                </a:solidFill>
              </a:rPr>
              <a:t> are represented by lines on p-t graphs with a </a:t>
            </a:r>
            <a:r>
              <a:rPr lang="en" sz="2400" b="1" dirty="0">
                <a:solidFill>
                  <a:srgbClr val="FF0000"/>
                </a:solidFill>
              </a:rPr>
              <a:t>constant slope</a:t>
            </a:r>
            <a:r>
              <a:rPr lang="en" sz="2400" dirty="0">
                <a:solidFill>
                  <a:srgbClr val="595959"/>
                </a:solidFill>
              </a:rPr>
              <a:t> - i.e., the lines are straight.</a:t>
            </a:r>
            <a:endParaRPr sz="2400" dirty="0">
              <a:solidFill>
                <a:srgbClr val="595959"/>
              </a:solidFill>
            </a:endParaRPr>
          </a:p>
          <a:p>
            <a:pPr marL="457200" lvl="0" indent="-38100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Char char="●"/>
            </a:pPr>
            <a:r>
              <a:rPr lang="en" sz="2400" dirty="0">
                <a:solidFill>
                  <a:srgbClr val="595959"/>
                </a:solidFill>
              </a:rPr>
              <a:t>The </a:t>
            </a:r>
            <a:r>
              <a:rPr lang="en" sz="2400" b="1" dirty="0">
                <a:solidFill>
                  <a:srgbClr val="FF0000"/>
                </a:solidFill>
              </a:rPr>
              <a:t>slope</a:t>
            </a:r>
            <a:r>
              <a:rPr lang="en" sz="2400" dirty="0">
                <a:solidFill>
                  <a:srgbClr val="595959"/>
                </a:solidFill>
              </a:rPr>
              <a:t> reveals information about the </a:t>
            </a:r>
            <a:r>
              <a:rPr lang="en" sz="2400" b="1" dirty="0">
                <a:solidFill>
                  <a:srgbClr val="FF0000"/>
                </a:solidFill>
              </a:rPr>
              <a:t>velocity</a:t>
            </a:r>
            <a:r>
              <a:rPr lang="en" sz="2400" dirty="0">
                <a:solidFill>
                  <a:srgbClr val="595959"/>
                </a:solidFill>
              </a:rPr>
              <a:t> of the object. </a:t>
            </a:r>
            <a:endParaRPr sz="2400" dirty="0">
              <a:solidFill>
                <a:srgbClr val="595959"/>
              </a:solidFill>
            </a:endParaRPr>
          </a:p>
        </p:txBody>
      </p:sp>
      <p:sp>
        <p:nvSpPr>
          <p:cNvPr id="108" name="Google Shape;108;p16"/>
          <p:cNvSpPr/>
          <p:nvPr/>
        </p:nvSpPr>
        <p:spPr>
          <a:xfrm>
            <a:off x="7072500" y="633150"/>
            <a:ext cx="2071500" cy="1757400"/>
          </a:xfrm>
          <a:prstGeom prst="cloudCallout">
            <a:avLst>
              <a:gd name="adj1" fmla="val 5956"/>
              <a:gd name="adj2" fmla="val 71833"/>
            </a:avLst>
          </a:prstGeom>
          <a:solidFill>
            <a:srgbClr val="F3F3F3"/>
          </a:solidFill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For position-time graphs: </a:t>
            </a:r>
            <a:endParaRPr sz="16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rgbClr val="FF0000"/>
                </a:solidFill>
              </a:rPr>
              <a:t>slope = velocity</a:t>
            </a:r>
            <a:endParaRPr sz="1600" b="1">
              <a:solidFill>
                <a:srgbClr val="FF0000"/>
              </a:solidFill>
            </a:endParaRPr>
          </a:p>
        </p:txBody>
      </p:sp>
      <p:sp>
        <p:nvSpPr>
          <p:cNvPr id="109" name="Google Shape;109;p16"/>
          <p:cNvSpPr txBox="1"/>
          <p:nvPr/>
        </p:nvSpPr>
        <p:spPr>
          <a:xfrm>
            <a:off x="97237" y="3370675"/>
            <a:ext cx="2066101" cy="154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</a:pPr>
            <a:r>
              <a:rPr lang="en" sz="2000">
                <a:solidFill>
                  <a:srgbClr val="595959"/>
                </a:solidFill>
              </a:rPr>
              <a:t>“As the slope goes, so goes the velocity.”</a:t>
            </a:r>
            <a:endParaRPr sz="2000">
              <a:solidFill>
                <a:srgbClr val="595959"/>
              </a:solidFill>
            </a:endParaRPr>
          </a:p>
        </p:txBody>
      </p:sp>
      <p:sp>
        <p:nvSpPr>
          <p:cNvPr id="111" name="Google Shape;111;p16"/>
          <p:cNvSpPr txBox="1"/>
          <p:nvPr/>
        </p:nvSpPr>
        <p:spPr>
          <a:xfrm>
            <a:off x="4502662" y="3213475"/>
            <a:ext cx="4641337" cy="16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FF0000"/>
                </a:solidFill>
              </a:rPr>
              <a:t>1</a:t>
            </a:r>
            <a:r>
              <a:rPr lang="en" sz="2000" dirty="0">
                <a:solidFill>
                  <a:srgbClr val="595959"/>
                </a:solidFill>
              </a:rPr>
              <a:t>: large, + slope ⇒ Fast, + velocity</a:t>
            </a:r>
            <a:endParaRPr sz="2000" dirty="0">
              <a:solidFill>
                <a:srgbClr val="595959"/>
              </a:solidFill>
            </a:endParaRPr>
          </a:p>
          <a:p>
            <a:pPr marL="0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FF0000"/>
                </a:solidFill>
              </a:rPr>
              <a:t>2</a:t>
            </a:r>
            <a:r>
              <a:rPr lang="en" sz="2000" dirty="0">
                <a:solidFill>
                  <a:srgbClr val="595959"/>
                </a:solidFill>
              </a:rPr>
              <a:t>: small, + slope ⇒ Slow, + velocity</a:t>
            </a:r>
            <a:endParaRPr sz="2000" dirty="0">
              <a:solidFill>
                <a:srgbClr val="595959"/>
              </a:solidFill>
            </a:endParaRPr>
          </a:p>
          <a:p>
            <a:pPr marL="0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rgbClr val="FF0000"/>
                </a:solidFill>
              </a:rPr>
              <a:t>3</a:t>
            </a:r>
            <a:r>
              <a:rPr lang="en" sz="2000" dirty="0">
                <a:solidFill>
                  <a:srgbClr val="595959"/>
                </a:solidFill>
              </a:rPr>
              <a:t>: zero slope ⇒ Zero velocity</a:t>
            </a:r>
            <a:endParaRPr sz="2000" dirty="0">
              <a:solidFill>
                <a:srgbClr val="595959"/>
              </a:solidFill>
            </a:endParaRPr>
          </a:p>
          <a:p>
            <a:pPr marL="0" lvl="0" indent="0" algn="l" rtl="0">
              <a:lnSpc>
                <a:spcPct val="114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2000" b="1" dirty="0">
                <a:solidFill>
                  <a:srgbClr val="FF0000"/>
                </a:solidFill>
              </a:rPr>
              <a:t>4</a:t>
            </a:r>
            <a:r>
              <a:rPr lang="en" sz="2000" dirty="0">
                <a:solidFill>
                  <a:srgbClr val="595959"/>
                </a:solidFill>
              </a:rPr>
              <a:t>: negative slope ⇒ Slow, - velocity</a:t>
            </a:r>
            <a:endParaRPr sz="2000" dirty="0">
              <a:solidFill>
                <a:srgbClr val="595959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26BD3CA-E6B2-4E41-B3BD-1D85863773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4204" y="3049693"/>
            <a:ext cx="2236098" cy="206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7"/>
          <p:cNvSpPr txBox="1">
            <a:spLocks noGrp="1"/>
          </p:cNvSpPr>
          <p:nvPr>
            <p:ph type="title"/>
          </p:nvPr>
        </p:nvSpPr>
        <p:spPr>
          <a:xfrm>
            <a:off x="0" y="8550"/>
            <a:ext cx="7671000" cy="76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FF0000"/>
                </a:solidFill>
              </a:rPr>
              <a:t>Moving in + Direction and Speeding Up</a:t>
            </a:r>
            <a:endParaRPr sz="3000" b="1">
              <a:solidFill>
                <a:srgbClr val="FF0000"/>
              </a:solidFill>
            </a:endParaRPr>
          </a:p>
        </p:txBody>
      </p:sp>
      <p:sp>
        <p:nvSpPr>
          <p:cNvPr id="117" name="Google Shape;117;p17"/>
          <p:cNvSpPr txBox="1"/>
          <p:nvPr/>
        </p:nvSpPr>
        <p:spPr>
          <a:xfrm>
            <a:off x="8108100" y="0"/>
            <a:ext cx="959700" cy="3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>
                <a:latin typeface="PT Sans Narrow"/>
                <a:ea typeface="PT Sans Narrow"/>
                <a:cs typeface="PT Sans Narrow"/>
                <a:sym typeface="PT Sans Narrow"/>
              </a:rPr>
              <a:t>Slide 5</a:t>
            </a:r>
            <a:endParaRPr sz="1800" i="1"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sp>
        <p:nvSpPr>
          <p:cNvPr id="118" name="Google Shape;118;p17"/>
          <p:cNvSpPr txBox="1">
            <a:spLocks noGrp="1"/>
          </p:cNvSpPr>
          <p:nvPr>
            <p:ph type="body" idx="1"/>
          </p:nvPr>
        </p:nvSpPr>
        <p:spPr>
          <a:xfrm>
            <a:off x="51374" y="615615"/>
            <a:ext cx="7639425" cy="5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</a:pPr>
            <a:r>
              <a:rPr lang="en" sz="2400" dirty="0"/>
              <a:t>A car, starting at rest, accelerates at 8.0 m/s/s.</a:t>
            </a:r>
            <a:endParaRPr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81C3D6-9C35-EDFD-912A-555157B4C5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74" y="1290925"/>
            <a:ext cx="6713492" cy="37661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8"/>
          <p:cNvSpPr txBox="1"/>
          <p:nvPr/>
        </p:nvSpPr>
        <p:spPr>
          <a:xfrm>
            <a:off x="8108100" y="0"/>
            <a:ext cx="959700" cy="3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>
                <a:latin typeface="PT Sans Narrow"/>
                <a:ea typeface="PT Sans Narrow"/>
                <a:cs typeface="PT Sans Narrow"/>
                <a:sym typeface="PT Sans Narrow"/>
              </a:rPr>
              <a:t>Slide 6</a:t>
            </a:r>
            <a:endParaRPr sz="1800" i="1"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>
            <a:off x="0" y="8550"/>
            <a:ext cx="7671000" cy="76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FF0000"/>
                </a:solidFill>
              </a:rPr>
              <a:t>Moving in + Direction and Slowing Down</a:t>
            </a:r>
            <a:endParaRPr sz="3000" b="1">
              <a:solidFill>
                <a:srgbClr val="FF0000"/>
              </a:solidFill>
            </a:endParaRPr>
          </a:p>
        </p:txBody>
      </p:sp>
      <p:sp>
        <p:nvSpPr>
          <p:cNvPr id="126" name="Google Shape;126;p18"/>
          <p:cNvSpPr txBox="1">
            <a:spLocks noGrp="1"/>
          </p:cNvSpPr>
          <p:nvPr>
            <p:ph type="body" idx="1"/>
          </p:nvPr>
        </p:nvSpPr>
        <p:spPr>
          <a:xfrm>
            <a:off x="51374" y="583811"/>
            <a:ext cx="7899929" cy="5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</a:pPr>
            <a:r>
              <a:rPr lang="en" sz="2400" dirty="0"/>
              <a:t>A car, starting at 40 m/s, slows down at -8.0 m/s/s.</a:t>
            </a:r>
            <a:endParaRPr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FD848C-3A9F-CB50-9C72-F2654147DC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74" y="1179611"/>
            <a:ext cx="6926094" cy="38853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9"/>
          <p:cNvSpPr txBox="1">
            <a:spLocks noGrp="1"/>
          </p:cNvSpPr>
          <p:nvPr>
            <p:ph type="title"/>
          </p:nvPr>
        </p:nvSpPr>
        <p:spPr>
          <a:xfrm>
            <a:off x="19800" y="68425"/>
            <a:ext cx="6892200" cy="76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>
                <a:solidFill>
                  <a:srgbClr val="FF0000"/>
                </a:solidFill>
              </a:rPr>
              <a:t>Some Generalizations</a:t>
            </a:r>
            <a:endParaRPr sz="3600" b="1">
              <a:solidFill>
                <a:srgbClr val="FF0000"/>
              </a:solidFill>
            </a:endParaRPr>
          </a:p>
        </p:txBody>
      </p:sp>
      <p:sp>
        <p:nvSpPr>
          <p:cNvPr id="133" name="Google Shape;133;p19"/>
          <p:cNvSpPr txBox="1"/>
          <p:nvPr/>
        </p:nvSpPr>
        <p:spPr>
          <a:xfrm>
            <a:off x="8108100" y="0"/>
            <a:ext cx="959700" cy="3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>
                <a:latin typeface="PT Sans Narrow"/>
                <a:ea typeface="PT Sans Narrow"/>
                <a:cs typeface="PT Sans Narrow"/>
                <a:sym typeface="PT Sans Narrow"/>
              </a:rPr>
              <a:t>Slide 7</a:t>
            </a:r>
            <a:endParaRPr sz="1800" i="1"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sp>
        <p:nvSpPr>
          <p:cNvPr id="134" name="Google Shape;134;p19"/>
          <p:cNvSpPr txBox="1"/>
          <p:nvPr/>
        </p:nvSpPr>
        <p:spPr>
          <a:xfrm>
            <a:off x="0" y="771325"/>
            <a:ext cx="7041125" cy="429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Char char="●"/>
            </a:pPr>
            <a:r>
              <a:rPr lang="en" sz="2400" dirty="0">
                <a:solidFill>
                  <a:srgbClr val="595959"/>
                </a:solidFill>
              </a:rPr>
              <a:t>Objects moving with a </a:t>
            </a:r>
            <a:r>
              <a:rPr lang="en" sz="2400" b="1" dirty="0">
                <a:solidFill>
                  <a:srgbClr val="FF0000"/>
                </a:solidFill>
              </a:rPr>
              <a:t>changing velocity</a:t>
            </a:r>
            <a:r>
              <a:rPr lang="en" sz="2400" dirty="0">
                <a:solidFill>
                  <a:srgbClr val="595959"/>
                </a:solidFill>
              </a:rPr>
              <a:t> are represented by lines on p-t graphs with a </a:t>
            </a:r>
            <a:r>
              <a:rPr lang="en" sz="2400" b="1" dirty="0">
                <a:solidFill>
                  <a:srgbClr val="FF0000"/>
                </a:solidFill>
              </a:rPr>
              <a:t>changing slope</a:t>
            </a:r>
            <a:r>
              <a:rPr lang="en" sz="2400" dirty="0">
                <a:solidFill>
                  <a:srgbClr val="595959"/>
                </a:solidFill>
              </a:rPr>
              <a:t> - i.e., the lines are curved.</a:t>
            </a:r>
            <a:endParaRPr sz="2400" dirty="0">
              <a:solidFill>
                <a:srgbClr val="595959"/>
              </a:solidFill>
            </a:endParaRPr>
          </a:p>
          <a:p>
            <a:pPr marL="457200" lvl="0" indent="-38100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Char char="●"/>
            </a:pPr>
            <a:r>
              <a:rPr lang="en" sz="2400" dirty="0">
                <a:solidFill>
                  <a:srgbClr val="595959"/>
                </a:solidFill>
              </a:rPr>
              <a:t>The </a:t>
            </a:r>
            <a:r>
              <a:rPr lang="en" sz="2400" b="1" dirty="0">
                <a:solidFill>
                  <a:srgbClr val="FF0000"/>
                </a:solidFill>
              </a:rPr>
              <a:t>slope</a:t>
            </a:r>
            <a:r>
              <a:rPr lang="en" sz="2400" dirty="0">
                <a:solidFill>
                  <a:srgbClr val="595959"/>
                </a:solidFill>
              </a:rPr>
              <a:t> reveals information about the </a:t>
            </a:r>
            <a:r>
              <a:rPr lang="en" sz="2400" b="1" dirty="0">
                <a:solidFill>
                  <a:srgbClr val="FF0000"/>
                </a:solidFill>
              </a:rPr>
              <a:t>velocity</a:t>
            </a:r>
            <a:r>
              <a:rPr lang="en" sz="2400" dirty="0">
                <a:solidFill>
                  <a:srgbClr val="595959"/>
                </a:solidFill>
              </a:rPr>
              <a:t> of the object.</a:t>
            </a:r>
            <a:endParaRPr sz="2400" dirty="0">
              <a:solidFill>
                <a:srgbClr val="595959"/>
              </a:solidFill>
            </a:endParaRPr>
          </a:p>
          <a:p>
            <a:pPr marL="457200" lvl="0" indent="-38100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Char char="●"/>
            </a:pPr>
            <a:r>
              <a:rPr lang="en" sz="2400" b="1" dirty="0">
                <a:solidFill>
                  <a:srgbClr val="FF0000"/>
                </a:solidFill>
              </a:rPr>
              <a:t>Speeding up </a:t>
            </a:r>
            <a:r>
              <a:rPr lang="en" sz="2400" dirty="0">
                <a:solidFill>
                  <a:srgbClr val="595959"/>
                </a:solidFill>
              </a:rPr>
              <a:t>(slow to fast) is represented by </a:t>
            </a:r>
            <a:r>
              <a:rPr lang="en" sz="2400" b="1" dirty="0">
                <a:solidFill>
                  <a:srgbClr val="FF0000"/>
                </a:solidFill>
              </a:rPr>
              <a:t>a line that becomes steeper</a:t>
            </a:r>
            <a:r>
              <a:rPr lang="en" sz="2400" dirty="0">
                <a:solidFill>
                  <a:srgbClr val="595959"/>
                </a:solidFill>
              </a:rPr>
              <a:t> over time.</a:t>
            </a:r>
            <a:endParaRPr sz="2400" dirty="0">
              <a:solidFill>
                <a:srgbClr val="595959"/>
              </a:solidFill>
            </a:endParaRPr>
          </a:p>
          <a:p>
            <a:pPr marL="457200" lvl="0" indent="-38100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Char char="●"/>
            </a:pPr>
            <a:r>
              <a:rPr lang="en" sz="2400" b="1" dirty="0">
                <a:solidFill>
                  <a:srgbClr val="FF0000"/>
                </a:solidFill>
              </a:rPr>
              <a:t>Slowing down </a:t>
            </a:r>
            <a:r>
              <a:rPr lang="en" sz="2400" dirty="0">
                <a:solidFill>
                  <a:srgbClr val="595959"/>
                </a:solidFill>
              </a:rPr>
              <a:t>or getting slower (fast to slow) is represented by </a:t>
            </a:r>
            <a:r>
              <a:rPr lang="en" sz="2400" b="1" dirty="0">
                <a:solidFill>
                  <a:srgbClr val="FF0000"/>
                </a:solidFill>
              </a:rPr>
              <a:t>a line that become less steep</a:t>
            </a:r>
            <a:r>
              <a:rPr lang="en" sz="2400" dirty="0">
                <a:solidFill>
                  <a:srgbClr val="595959"/>
                </a:solidFill>
              </a:rPr>
              <a:t> over time.</a:t>
            </a:r>
            <a:endParaRPr sz="2400" dirty="0">
              <a:solidFill>
                <a:srgbClr val="595959"/>
              </a:solidFill>
            </a:endParaRPr>
          </a:p>
        </p:txBody>
      </p:sp>
      <p:sp>
        <p:nvSpPr>
          <p:cNvPr id="135" name="Google Shape;135;p19"/>
          <p:cNvSpPr/>
          <p:nvPr/>
        </p:nvSpPr>
        <p:spPr>
          <a:xfrm>
            <a:off x="7041125" y="555250"/>
            <a:ext cx="2021400" cy="2229300"/>
          </a:xfrm>
          <a:prstGeom prst="cloudCallout">
            <a:avLst>
              <a:gd name="adj1" fmla="val 5956"/>
              <a:gd name="adj2" fmla="val 71833"/>
            </a:avLst>
          </a:prstGeom>
          <a:solidFill>
            <a:srgbClr val="F3F3F3"/>
          </a:solidFill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For p-t graphs: </a:t>
            </a:r>
            <a:endParaRPr sz="16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rgbClr val="FF0000"/>
                </a:solidFill>
              </a:rPr>
              <a:t>Changing slope = changing velocity</a:t>
            </a:r>
            <a:endParaRPr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0"/>
          <p:cNvSpPr txBox="1">
            <a:spLocks noGrp="1"/>
          </p:cNvSpPr>
          <p:nvPr>
            <p:ph type="title"/>
          </p:nvPr>
        </p:nvSpPr>
        <p:spPr>
          <a:xfrm>
            <a:off x="19800" y="68425"/>
            <a:ext cx="7363800" cy="76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>
                <a:solidFill>
                  <a:srgbClr val="FF0000"/>
                </a:solidFill>
              </a:rPr>
              <a:t>Constant vs. Changing Speed   1</a:t>
            </a:r>
            <a:endParaRPr sz="3600" b="1">
              <a:solidFill>
                <a:srgbClr val="FF0000"/>
              </a:solidFill>
            </a:endParaRPr>
          </a:p>
        </p:txBody>
      </p:sp>
      <p:sp>
        <p:nvSpPr>
          <p:cNvPr id="141" name="Google Shape;141;p20"/>
          <p:cNvSpPr txBox="1"/>
          <p:nvPr/>
        </p:nvSpPr>
        <p:spPr>
          <a:xfrm>
            <a:off x="8108100" y="0"/>
            <a:ext cx="959700" cy="3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>
                <a:latin typeface="PT Sans Narrow"/>
                <a:ea typeface="PT Sans Narrow"/>
                <a:cs typeface="PT Sans Narrow"/>
                <a:sym typeface="PT Sans Narrow"/>
              </a:rPr>
              <a:t>Slide 8</a:t>
            </a:r>
            <a:endParaRPr sz="1800" i="1"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sp>
        <p:nvSpPr>
          <p:cNvPr id="142" name="Google Shape;142;p20"/>
          <p:cNvSpPr txBox="1">
            <a:spLocks noGrp="1"/>
          </p:cNvSpPr>
          <p:nvPr>
            <p:ph type="body" idx="1"/>
          </p:nvPr>
        </p:nvSpPr>
        <p:spPr>
          <a:xfrm>
            <a:off x="127575" y="4163350"/>
            <a:ext cx="6519600" cy="9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Constant speed:  straight, diagonal line</a:t>
            </a:r>
            <a:endParaRPr sz="2400" dirty="0"/>
          </a:p>
          <a:p>
            <a:pPr marL="0" lvl="0" indent="0" algn="l" rtl="0">
              <a:lnSpc>
                <a:spcPct val="114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2400" dirty="0"/>
              <a:t>Changing speed:  curved line</a:t>
            </a:r>
            <a:endParaRPr sz="2400" dirty="0"/>
          </a:p>
        </p:txBody>
      </p:sp>
      <p:sp>
        <p:nvSpPr>
          <p:cNvPr id="143" name="Google Shape;143;p20"/>
          <p:cNvSpPr txBox="1">
            <a:spLocks noGrp="1"/>
          </p:cNvSpPr>
          <p:nvPr>
            <p:ph type="body" idx="1"/>
          </p:nvPr>
        </p:nvSpPr>
        <p:spPr>
          <a:xfrm>
            <a:off x="248350" y="802627"/>
            <a:ext cx="3155100" cy="55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 b="1">
                <a:solidFill>
                  <a:srgbClr val="FF0000"/>
                </a:solidFill>
              </a:rPr>
              <a:t>Constant Speed</a:t>
            </a:r>
            <a:endParaRPr sz="2400" b="1">
              <a:solidFill>
                <a:srgbClr val="FF0000"/>
              </a:solidFill>
            </a:endParaRPr>
          </a:p>
        </p:txBody>
      </p:sp>
      <p:sp>
        <p:nvSpPr>
          <p:cNvPr id="144" name="Google Shape;144;p20"/>
          <p:cNvSpPr txBox="1">
            <a:spLocks noGrp="1"/>
          </p:cNvSpPr>
          <p:nvPr>
            <p:ph type="body" idx="1"/>
          </p:nvPr>
        </p:nvSpPr>
        <p:spPr>
          <a:xfrm>
            <a:off x="3677350" y="802627"/>
            <a:ext cx="3155100" cy="55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 b="1">
                <a:solidFill>
                  <a:srgbClr val="FF0000"/>
                </a:solidFill>
              </a:rPr>
              <a:t>Changing Speed</a:t>
            </a:r>
            <a:endParaRPr sz="2400" b="1">
              <a:solidFill>
                <a:srgbClr val="FF0000"/>
              </a:solidFill>
            </a:endParaRPr>
          </a:p>
        </p:txBody>
      </p:sp>
      <p:sp>
        <p:nvSpPr>
          <p:cNvPr id="147" name="Google Shape;147;p20"/>
          <p:cNvSpPr txBox="1"/>
          <p:nvPr/>
        </p:nvSpPr>
        <p:spPr>
          <a:xfrm>
            <a:off x="6974900" y="932125"/>
            <a:ext cx="2016600" cy="2144700"/>
          </a:xfrm>
          <a:prstGeom prst="rect">
            <a:avLst/>
          </a:prstGeom>
          <a:solidFill>
            <a:srgbClr val="F3F3F3"/>
          </a:solidFill>
          <a:ln w="19050" cap="flat" cmpd="sng">
            <a:solidFill>
              <a:srgbClr val="FF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/>
              <a:t>Just Saying:</a:t>
            </a:r>
            <a:endParaRPr sz="18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/>
              <a:t>A </a:t>
            </a:r>
            <a:r>
              <a:rPr lang="en" sz="1800" b="1" dirty="0">
                <a:solidFill>
                  <a:srgbClr val="FF0000"/>
                </a:solidFill>
              </a:rPr>
              <a:t>changing speed</a:t>
            </a:r>
            <a:r>
              <a:rPr lang="en" sz="1800" dirty="0"/>
              <a:t> object is …</a:t>
            </a:r>
            <a:endParaRPr sz="18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/>
              <a:t>an </a:t>
            </a:r>
            <a:r>
              <a:rPr lang="en" sz="1800" b="1" dirty="0">
                <a:solidFill>
                  <a:srgbClr val="FF0000"/>
                </a:solidFill>
              </a:rPr>
              <a:t>accelerating </a:t>
            </a:r>
            <a:r>
              <a:rPr lang="en" sz="1800" dirty="0"/>
              <a:t>object.</a:t>
            </a:r>
            <a:endParaRPr sz="1800" dirty="0"/>
          </a:p>
        </p:txBody>
      </p:sp>
      <p:pic>
        <p:nvPicPr>
          <p:cNvPr id="3" name="Picture 2" descr="A diagram of a graph&#10;&#10;Description automatically generated">
            <a:extLst>
              <a:ext uri="{FF2B5EF4-FFF2-40B4-BE49-F238E27FC236}">
                <a16:creationId xmlns:a16="http://schemas.microsoft.com/office/drawing/2014/main" id="{B161CAE5-D897-CC4A-9668-A9F8036AAE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50" y="1354279"/>
            <a:ext cx="2850863" cy="2587235"/>
          </a:xfrm>
          <a:prstGeom prst="rect">
            <a:avLst/>
          </a:prstGeom>
        </p:spPr>
      </p:pic>
      <p:pic>
        <p:nvPicPr>
          <p:cNvPr id="5" name="Picture 4" descr="A graph with a red line&#10;&#10;Description automatically generated">
            <a:extLst>
              <a:ext uri="{FF2B5EF4-FFF2-40B4-BE49-F238E27FC236}">
                <a16:creationId xmlns:a16="http://schemas.microsoft.com/office/drawing/2014/main" id="{6B04427F-0527-F041-9CE5-BD30B639E4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6118" y="1379348"/>
            <a:ext cx="2638452" cy="275838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1"/>
          <p:cNvSpPr txBox="1">
            <a:spLocks noGrp="1"/>
          </p:cNvSpPr>
          <p:nvPr>
            <p:ph type="title"/>
          </p:nvPr>
        </p:nvSpPr>
        <p:spPr>
          <a:xfrm>
            <a:off x="19800" y="68425"/>
            <a:ext cx="7517400" cy="76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600" b="1">
                <a:solidFill>
                  <a:srgbClr val="FF0000"/>
                </a:solidFill>
              </a:rPr>
              <a:t>Constant vs. Changing Speed   2</a:t>
            </a:r>
            <a:endParaRPr sz="3600" b="1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b="1">
              <a:solidFill>
                <a:srgbClr val="FF0000"/>
              </a:solidFill>
            </a:endParaRPr>
          </a:p>
        </p:txBody>
      </p:sp>
      <p:sp>
        <p:nvSpPr>
          <p:cNvPr id="153" name="Google Shape;153;p21"/>
          <p:cNvSpPr txBox="1"/>
          <p:nvPr/>
        </p:nvSpPr>
        <p:spPr>
          <a:xfrm>
            <a:off x="8108100" y="0"/>
            <a:ext cx="959700" cy="3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>
                <a:latin typeface="PT Sans Narrow"/>
                <a:ea typeface="PT Sans Narrow"/>
                <a:cs typeface="PT Sans Narrow"/>
                <a:sym typeface="PT Sans Narrow"/>
              </a:rPr>
              <a:t>Slide 9</a:t>
            </a:r>
            <a:endParaRPr sz="1800" i="1"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sp>
        <p:nvSpPr>
          <p:cNvPr id="154" name="Google Shape;154;p21"/>
          <p:cNvSpPr txBox="1">
            <a:spLocks noGrp="1"/>
          </p:cNvSpPr>
          <p:nvPr>
            <p:ph type="body" idx="1"/>
          </p:nvPr>
        </p:nvSpPr>
        <p:spPr>
          <a:xfrm>
            <a:off x="172150" y="961525"/>
            <a:ext cx="3088500" cy="178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2400"/>
              </a:spcAft>
              <a:buNone/>
            </a:pPr>
            <a:r>
              <a:rPr lang="en" sz="2400" dirty="0">
                <a:latin typeface="Arial"/>
                <a:ea typeface="Arial"/>
                <a:cs typeface="Arial"/>
                <a:sym typeface="Arial"/>
              </a:rPr>
              <a:t>Constant speed objects move the same distance each second.</a:t>
            </a:r>
            <a:endParaRPr sz="2400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5" name="Google Shape;15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52750" y="1011425"/>
            <a:ext cx="1146950" cy="156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42025" y="3194525"/>
            <a:ext cx="1146950" cy="1571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52475" y="1087625"/>
            <a:ext cx="1995385" cy="156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28300" y="3216075"/>
            <a:ext cx="2110175" cy="164615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1"/>
          <p:cNvSpPr txBox="1">
            <a:spLocks noGrp="1"/>
          </p:cNvSpPr>
          <p:nvPr>
            <p:ph type="body" idx="1"/>
          </p:nvPr>
        </p:nvSpPr>
        <p:spPr>
          <a:xfrm>
            <a:off x="178414" y="3115726"/>
            <a:ext cx="3088500" cy="184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2400"/>
              </a:spcAft>
              <a:buNone/>
            </a:pPr>
            <a:r>
              <a:rPr lang="en" sz="2400" dirty="0">
                <a:latin typeface="Arial"/>
                <a:ea typeface="Arial"/>
                <a:cs typeface="Arial"/>
                <a:sym typeface="Arial"/>
              </a:rPr>
              <a:t>Changing speed objects move a different distance each second.</a:t>
            </a:r>
            <a:endParaRPr sz="24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21"/>
          <p:cNvSpPr txBox="1"/>
          <p:nvPr/>
        </p:nvSpPr>
        <p:spPr>
          <a:xfrm>
            <a:off x="6974900" y="932125"/>
            <a:ext cx="2016600" cy="2144700"/>
          </a:xfrm>
          <a:prstGeom prst="rect">
            <a:avLst/>
          </a:prstGeom>
          <a:solidFill>
            <a:srgbClr val="F3F3F3"/>
          </a:solidFill>
          <a:ln w="19050" cap="flat" cmpd="sng">
            <a:solidFill>
              <a:srgbClr val="FF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Just Saying: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A </a:t>
            </a:r>
            <a:r>
              <a:rPr lang="en" sz="1800" b="1">
                <a:solidFill>
                  <a:srgbClr val="FF0000"/>
                </a:solidFill>
              </a:rPr>
              <a:t>changing speed</a:t>
            </a:r>
            <a:r>
              <a:rPr lang="en" sz="1800"/>
              <a:t> object is …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an </a:t>
            </a:r>
            <a:r>
              <a:rPr lang="en" sz="1800" b="1">
                <a:solidFill>
                  <a:srgbClr val="FF0000"/>
                </a:solidFill>
              </a:rPr>
              <a:t>accelerating </a:t>
            </a:r>
            <a:r>
              <a:rPr lang="en" sz="1800"/>
              <a:t>object.</a:t>
            </a:r>
            <a:endParaRPr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875</Words>
  <Application>Microsoft Macintosh PowerPoint</Application>
  <PresentationFormat>On-screen Show (16:9)</PresentationFormat>
  <Paragraphs>142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PT Sans Narrow</vt:lpstr>
      <vt:lpstr>Simple Light</vt:lpstr>
      <vt:lpstr>Position-Time Graphs</vt:lpstr>
      <vt:lpstr>Learning Outcomes</vt:lpstr>
      <vt:lpstr>Review: Constant vs. Changing Speed</vt:lpstr>
      <vt:lpstr>Review: Position-Time Graphs</vt:lpstr>
      <vt:lpstr>Moving in + Direction and Speeding Up</vt:lpstr>
      <vt:lpstr>Moving in + Direction and Slowing Down</vt:lpstr>
      <vt:lpstr>Some Generalizations</vt:lpstr>
      <vt:lpstr>Constant vs. Changing Speed   1</vt:lpstr>
      <vt:lpstr>Constant vs. Changing Speed   2 </vt:lpstr>
      <vt:lpstr>Four Changing Speed Graphs</vt:lpstr>
      <vt:lpstr>Your Turn to Practice</vt:lpstr>
      <vt:lpstr>Multi-Stage Motions</vt:lpstr>
      <vt:lpstr>Your Turn to Practice</vt:lpstr>
      <vt:lpstr>Direction of v and a</vt:lpstr>
      <vt:lpstr>Conclusion</vt:lpstr>
      <vt:lpstr>Action Plan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Position-Time Graphs</dc:title>
  <cp:lastModifiedBy>Matt Henderson</cp:lastModifiedBy>
  <cp:revision>7</cp:revision>
  <dcterms:modified xsi:type="dcterms:W3CDTF">2024-01-23T04:13:53Z</dcterms:modified>
</cp:coreProperties>
</file>